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sldIdLst>
    <p:sldId id="256" r:id="rId2"/>
    <p:sldId id="257" r:id="rId3"/>
    <p:sldId id="258" r:id="rId4"/>
    <p:sldId id="259" r:id="rId5"/>
    <p:sldId id="272" r:id="rId6"/>
    <p:sldId id="260" r:id="rId7"/>
    <p:sldId id="261" r:id="rId8"/>
    <p:sldId id="262" r:id="rId9"/>
    <p:sldId id="263" r:id="rId10"/>
    <p:sldId id="264" r:id="rId11"/>
    <p:sldId id="265" r:id="rId12"/>
    <p:sldId id="276" r:id="rId13"/>
    <p:sldId id="266" r:id="rId14"/>
    <p:sldId id="267" r:id="rId15"/>
    <p:sldId id="269" r:id="rId16"/>
    <p:sldId id="270" r:id="rId17"/>
    <p:sldId id="271" r:id="rId18"/>
    <p:sldId id="273" r:id="rId19"/>
    <p:sldId id="274" r:id="rId20"/>
    <p:sldId id="275" r:id="rId21"/>
    <p:sldId id="277" r:id="rId22"/>
    <p:sldId id="279"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2"/>
    <p:restoredTop sz="94564"/>
  </p:normalViewPr>
  <p:slideViewPr>
    <p:cSldViewPr snapToGrid="0">
      <p:cViewPr varScale="1">
        <p:scale>
          <a:sx n="101" d="100"/>
          <a:sy n="101" d="100"/>
        </p:scale>
        <p:origin x="65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D39C7-3ED7-294F-B070-AA736941C8B8}" type="datetimeFigureOut">
              <a:rPr lang="en-US" smtClean="0"/>
              <a:t>5/5/26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184D3-56C5-164A-A956-5E4B95C56483}" type="slidenum">
              <a:rPr lang="en-US" smtClean="0"/>
              <a:t>‹#›</a:t>
            </a:fld>
            <a:endParaRPr lang="en-US"/>
          </a:p>
        </p:txBody>
      </p:sp>
    </p:spTree>
    <p:extLst>
      <p:ext uri="{BB962C8B-B14F-4D97-AF65-F5344CB8AC3E}">
        <p14:creationId xmlns:p14="http://schemas.microsoft.com/office/powerpoint/2010/main" val="387538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184D3-56C5-164A-A956-5E4B95C56483}" type="slidenum">
              <a:rPr lang="en-US" smtClean="0"/>
              <a:t>1</a:t>
            </a:fld>
            <a:endParaRPr lang="en-US"/>
          </a:p>
        </p:txBody>
      </p:sp>
    </p:spTree>
    <p:extLst>
      <p:ext uri="{BB962C8B-B14F-4D97-AF65-F5344CB8AC3E}">
        <p14:creationId xmlns:p14="http://schemas.microsoft.com/office/powerpoint/2010/main" val="261155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2D8DF07-C3DB-1342-B65E-C4AC11D79F6F}" type="datetime1">
              <a:rPr lang="en-US" smtClean="0"/>
              <a:t>5/5/26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C7265-863A-6D4A-80F7-BC0222981C3A}" type="datetime1">
              <a:rPr lang="en-US" smtClean="0"/>
              <a:t>5/5/26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3BB3E-757C-0748-8AC8-2DE50AAF3A8E}" type="datetime1">
              <a:rPr lang="en-US" smtClean="0"/>
              <a:t>5/5/26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DB7323-B693-7646-9D92-D4B2E2D6A708}" type="datetime1">
              <a:rPr lang="en-US" smtClean="0"/>
              <a:t>5/5/26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B9EDE97-0417-0646-AC41-2979B4B21D0F}" type="datetime1">
              <a:rPr lang="en-US" smtClean="0"/>
              <a:t>5/5/26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F561C85-E298-F541-ADE1-1ED21FFD5C9B}" type="datetime1">
              <a:rPr lang="en-US" smtClean="0"/>
              <a:t>5/5/26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0E701C2-185D-CA49-A1FA-267B74AF28CB}" type="datetime1">
              <a:rPr lang="en-US" smtClean="0"/>
              <a:t>5/5/26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525AEB-6F9E-3846-9903-4464D42FA2A2}" type="datetime1">
              <a:rPr lang="en-US" smtClean="0"/>
              <a:t>5/5/26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BA360-89D3-AA41-BFD3-1B5D9FE2C2D1}" type="datetime1">
              <a:rPr lang="en-US" smtClean="0"/>
              <a:t>5/5/26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FE26EA7-C2AB-9848-984C-0DC769D06F9A}" type="datetime1">
              <a:rPr lang="en-US" smtClean="0"/>
              <a:t>5/5/26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75D01DB-A759-5544-8AD3-57D2F7CEBAE1}" type="datetime1">
              <a:rPr lang="en-US" smtClean="0"/>
              <a:t>5/5/26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13C3B23-7C7B-FA41-BD45-81B2CA373CFB}" type="datetime1">
              <a:rPr lang="en-US" smtClean="0"/>
              <a:t>5/5/26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goodfreephotos.com/other-photos/american-flag.jpg.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rawpixel.com/image/421847/us-capitol-building-washington-dc" TargetMode="External"/><Relationship Id="rId5" Type="http://schemas.openxmlformats.org/officeDocument/2006/relationships/image" Target="../media/image3.jpg"/><Relationship Id="rId4" Type="http://schemas.openxmlformats.org/officeDocument/2006/relationships/hyperlink" Target="https://www.goodfreephotos.com/other-photos/american-flag.jpg.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rawpixel.com/image/421847/us-capitol-building-washington-dc" TargetMode="External"/><Relationship Id="rId5" Type="http://schemas.openxmlformats.org/officeDocument/2006/relationships/image" Target="../media/image3.jpg"/><Relationship Id="rId4" Type="http://schemas.openxmlformats.org/officeDocument/2006/relationships/hyperlink" Target="https://www.goodfreephotos.com/other-photos/american-flag.jpg.ph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v.wikipedia.org/wiki/%D0%94%D0%B6%D0%B5%D0%B9%D0%BC%D1%81_%D0%9C%D1%8D%D0%B4%D0%B8%D1%81%D0%BE%D0%BD" TargetMode="External"/><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rawpixel.com/image/421847/us-capitol-building-washington-dc" TargetMode="External"/><Relationship Id="rId5" Type="http://schemas.openxmlformats.org/officeDocument/2006/relationships/image" Target="../media/image3.jpg"/><Relationship Id="rId4" Type="http://schemas.openxmlformats.org/officeDocument/2006/relationships/hyperlink" Target="https://www.goodfreephotos.com/other-photos/american-flag.jpg.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cv.wikipedia.org/wiki/%D0%94%D0%B6%D0%B5%D0%B9%D0%BC%D1%81_%D0%9C%D1%8D%D0%B4%D0%B8%D1%81%D0%BE%D0%BD" TargetMode="External"/><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rawpixel.com/image/421847/us-capitol-building-washington-dc" TargetMode="External"/><Relationship Id="rId5" Type="http://schemas.openxmlformats.org/officeDocument/2006/relationships/image" Target="../media/image3.jpg"/><Relationship Id="rId10" Type="http://schemas.openxmlformats.org/officeDocument/2006/relationships/hyperlink" Target="https://discover.23andme.com/haplogroup/I-Y6900-paternal" TargetMode="External"/><Relationship Id="rId4" Type="http://schemas.openxmlformats.org/officeDocument/2006/relationships/hyperlink" Target="https://www.goodfreephotos.com/other-photos/american-flag.jpg.php" TargetMode="Externa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ominicanidaho.or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stdominicsstor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5A6-71E2-D530-9E2D-DE60312B6AA6}"/>
              </a:ext>
            </a:extLst>
          </p:cNvPr>
          <p:cNvSpPr>
            <a:spLocks noGrp="1"/>
          </p:cNvSpPr>
          <p:nvPr>
            <p:ph type="ctrTitle"/>
          </p:nvPr>
        </p:nvSpPr>
        <p:spPr>
          <a:xfrm>
            <a:off x="6893637" y="640080"/>
            <a:ext cx="4486656" cy="1174991"/>
          </a:xfrm>
        </p:spPr>
        <p:txBody>
          <a:bodyPr vert="horz" lIns="182880" tIns="182880" rIns="182880" bIns="182880" rtlCol="0" anchor="ctr">
            <a:normAutofit/>
          </a:bodyPr>
          <a:lstStyle/>
          <a:p>
            <a:r>
              <a:rPr lang="en-US" sz="2800" dirty="0">
                <a:latin typeface="Garamond" panose="02020404030301010803" pitchFamily="18" charset="0"/>
              </a:rPr>
              <a:t>The natural law</a:t>
            </a:r>
          </a:p>
        </p:txBody>
      </p:sp>
      <p:pic>
        <p:nvPicPr>
          <p:cNvPr id="6" name="Picture 5" descr="A vintage weighing scales">
            <a:extLst>
              <a:ext uri="{FF2B5EF4-FFF2-40B4-BE49-F238E27FC236}">
                <a16:creationId xmlns:a16="http://schemas.microsoft.com/office/drawing/2014/main" id="{BF898496-013C-232F-71B8-5D03A05E2DD5}"/>
              </a:ext>
            </a:extLst>
          </p:cNvPr>
          <p:cNvPicPr>
            <a:picLocks noChangeAspect="1"/>
          </p:cNvPicPr>
          <p:nvPr/>
        </p:nvPicPr>
        <p:blipFill>
          <a:blip r:embed="rId3"/>
          <a:srcRect t="88" r="3" b="24799"/>
          <a:stretch>
            <a:fillRect/>
          </a:stretch>
        </p:blipFill>
        <p:spPr>
          <a:xfrm>
            <a:off x="20" y="10"/>
            <a:ext cx="6086621" cy="6857990"/>
          </a:xfrm>
          <a:prstGeom prst="rect">
            <a:avLst/>
          </a:prstGeom>
        </p:spPr>
      </p:pic>
      <p:sp>
        <p:nvSpPr>
          <p:cNvPr id="3" name="Subtitle 2">
            <a:extLst>
              <a:ext uri="{FF2B5EF4-FFF2-40B4-BE49-F238E27FC236}">
                <a16:creationId xmlns:a16="http://schemas.microsoft.com/office/drawing/2014/main" id="{852076F2-B980-5D1A-700E-7FE9C67A7EC2}"/>
              </a:ext>
            </a:extLst>
          </p:cNvPr>
          <p:cNvSpPr>
            <a:spLocks noGrp="1"/>
          </p:cNvSpPr>
          <p:nvPr>
            <p:ph type="subTitle" idx="1"/>
          </p:nvPr>
        </p:nvSpPr>
        <p:spPr>
          <a:xfrm>
            <a:off x="6260122" y="2159560"/>
            <a:ext cx="5753685" cy="4698440"/>
          </a:xfrm>
        </p:spPr>
        <p:txBody>
          <a:bodyPr vert="horz" lIns="91440" tIns="45720" rIns="91440" bIns="45720" rtlCol="0">
            <a:noAutofit/>
          </a:bodyPr>
          <a:lstStyle/>
          <a:p>
            <a:pPr indent="-228600" algn="l">
              <a:lnSpc>
                <a:spcPct val="90000"/>
              </a:lnSpc>
              <a:buFont typeface="Arial" panose="020B0604020202020204" pitchFamily="34" charset="0"/>
              <a:buChar char="•"/>
            </a:pPr>
            <a:r>
              <a:rPr lang="en-US" sz="2300" b="1" dirty="0">
                <a:solidFill>
                  <a:schemeClr val="tx1">
                    <a:lumMod val="85000"/>
                    <a:lumOff val="15000"/>
                  </a:schemeClr>
                </a:solidFill>
                <a:latin typeface="Garamond" panose="02020404030301010803" pitchFamily="18" charset="0"/>
              </a:rPr>
              <a:t>ITS ESSENCE</a:t>
            </a:r>
          </a:p>
          <a:p>
            <a:pPr indent="-228600" algn="l">
              <a:lnSpc>
                <a:spcPct val="90000"/>
              </a:lnSpc>
              <a:buFont typeface="Arial" panose="020B0604020202020204" pitchFamily="34" charset="0"/>
              <a:buChar char="•"/>
            </a:pPr>
            <a:r>
              <a:rPr lang="en-US" sz="2300" dirty="0">
                <a:solidFill>
                  <a:schemeClr val="tx1">
                    <a:lumMod val="85000"/>
                    <a:lumOff val="15000"/>
                  </a:schemeClr>
                </a:solidFill>
                <a:latin typeface="Garamond" panose="02020404030301010803" pitchFamily="18" charset="0"/>
              </a:rPr>
              <a:t>“LEX”. --  “The rule and measure of acts, whereby man is induced to act or is restrained from action. . .”  </a:t>
            </a:r>
          </a:p>
          <a:p>
            <a:pPr indent="-228600" algn="l">
              <a:lnSpc>
                <a:spcPct val="90000"/>
              </a:lnSpc>
              <a:buFont typeface="Arial" panose="020B0604020202020204" pitchFamily="34" charset="0"/>
              <a:buChar char="•"/>
            </a:pPr>
            <a:endParaRPr lang="en-US" sz="2300" dirty="0">
              <a:solidFill>
                <a:schemeClr val="tx1">
                  <a:lumMod val="85000"/>
                  <a:lumOff val="15000"/>
                </a:schemeClr>
              </a:solidFill>
              <a:latin typeface="Garamond" panose="02020404030301010803" pitchFamily="18" charset="0"/>
            </a:endParaRPr>
          </a:p>
          <a:p>
            <a:pPr indent="-228600" algn="l">
              <a:lnSpc>
                <a:spcPct val="90000"/>
              </a:lnSpc>
              <a:buFont typeface="Arial" panose="020B0604020202020204" pitchFamily="34" charset="0"/>
              <a:buChar char="•"/>
            </a:pPr>
            <a:r>
              <a:rPr lang="en-US" sz="2300" dirty="0">
                <a:solidFill>
                  <a:schemeClr val="tx1">
                    <a:lumMod val="85000"/>
                    <a:lumOff val="15000"/>
                  </a:schemeClr>
                </a:solidFill>
                <a:latin typeface="Garamond" panose="02020404030301010803" pitchFamily="18" charset="0"/>
              </a:rPr>
              <a:t>”LIGARE”. --  Latin meaning to bind.</a:t>
            </a:r>
          </a:p>
          <a:p>
            <a:pPr indent="-228600" algn="l">
              <a:lnSpc>
                <a:spcPct val="90000"/>
              </a:lnSpc>
              <a:buFont typeface="Arial" panose="020B0604020202020204" pitchFamily="34" charset="0"/>
              <a:buChar char="•"/>
            </a:pPr>
            <a:endParaRPr lang="en-US" sz="2300" dirty="0">
              <a:solidFill>
                <a:schemeClr val="tx1">
                  <a:lumMod val="85000"/>
                  <a:lumOff val="15000"/>
                </a:schemeClr>
              </a:solidFill>
              <a:latin typeface="Garamond" panose="02020404030301010803" pitchFamily="18" charset="0"/>
            </a:endParaRPr>
          </a:p>
          <a:p>
            <a:pPr indent="-228600" algn="l">
              <a:lnSpc>
                <a:spcPct val="90000"/>
              </a:lnSpc>
              <a:buFont typeface="Arial" panose="020B0604020202020204" pitchFamily="34" charset="0"/>
              <a:buChar char="•"/>
            </a:pPr>
            <a:r>
              <a:rPr lang="en-US" sz="2300" dirty="0">
                <a:solidFill>
                  <a:schemeClr val="tx1">
                    <a:lumMod val="85000"/>
                    <a:lumOff val="15000"/>
                  </a:schemeClr>
                </a:solidFill>
                <a:latin typeface="Garamond" panose="02020404030301010803" pitchFamily="18" charset="0"/>
              </a:rPr>
              <a:t>REASON – The rule and measure of human acts is reason, as our human intellect is guided by reason, it belongs to us to direct our actions and ultimately our end, which per the promise of Christ, is Heaven. </a:t>
            </a:r>
          </a:p>
          <a:p>
            <a:pPr indent="-228600" algn="l">
              <a:lnSpc>
                <a:spcPct val="90000"/>
              </a:lnSpc>
              <a:buFont typeface="Arial" panose="020B0604020202020204" pitchFamily="34" charset="0"/>
              <a:buChar char="•"/>
            </a:pPr>
            <a:endParaRPr lang="en-US" sz="24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766848F0-C876-47F8-78AE-B4D0EB255DBB}"/>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a:t>
            </a:fld>
            <a:endParaRPr lang="en-US"/>
          </a:p>
        </p:txBody>
      </p:sp>
    </p:spTree>
    <p:extLst>
      <p:ext uri="{BB962C8B-B14F-4D97-AF65-F5344CB8AC3E}">
        <p14:creationId xmlns:p14="http://schemas.microsoft.com/office/powerpoint/2010/main" val="246101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2C6AD27C-DD80-D83E-0593-39AE4AB2B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A33EE-A64C-EFC8-0AF2-007C44BFD459}"/>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latin typeface="Garamond" panose="02020404030301010803" pitchFamily="18" charset="0"/>
              </a:rPr>
              <a:t>human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D8F70E9-41FD-59AB-157D-E418A741D2F2}"/>
              </a:ext>
            </a:extLst>
          </p:cNvPr>
          <p:cNvSpPr>
            <a:spLocks noGrp="1"/>
          </p:cNvSpPr>
          <p:nvPr>
            <p:ph type="subTitle" idx="1"/>
          </p:nvPr>
        </p:nvSpPr>
        <p:spPr>
          <a:xfrm>
            <a:off x="1438656" y="-1"/>
            <a:ext cx="3215640" cy="6857999"/>
          </a:xfrm>
        </p:spPr>
        <p:txBody>
          <a:bodyPr anchor="ctr">
            <a:normAutofit lnSpcReduction="10000"/>
          </a:bodyPr>
          <a:lstStyle/>
          <a:p>
            <a:pPr marL="457200" indent="-457200" algn="r">
              <a:lnSpc>
                <a:spcPct val="90000"/>
              </a:lnSpc>
              <a:buAutoNum type="arabicPeriod"/>
            </a:pPr>
            <a:r>
              <a:rPr lang="en-US" dirty="0">
                <a:solidFill>
                  <a:srgbClr val="FFFFFF"/>
                </a:solidFill>
                <a:latin typeface="Garamond" panose="02020404030301010803" pitchFamily="18" charset="0"/>
              </a:rPr>
              <a:t>MLK Jr.  noted the force of this argument, when engaging officials on the laws of segregation.  Thomas states that any human law that is not rooted in eternal or natural law, is an unjust law.  </a:t>
            </a:r>
          </a:p>
          <a:p>
            <a:pPr marL="457200" indent="-457200" algn="r">
              <a:lnSpc>
                <a:spcPct val="90000"/>
              </a:lnSpc>
              <a:buAutoNum type="arabicPeriod"/>
            </a:pPr>
            <a:r>
              <a:rPr lang="en-US" dirty="0">
                <a:solidFill>
                  <a:srgbClr val="FFFFFF"/>
                </a:solidFill>
                <a:latin typeface="Garamond" panose="02020404030301010803" pitchFamily="18" charset="0"/>
              </a:rPr>
              <a:t>Even where a law is manifestly unjust, it retains the appearance of law; and it draws on the power of the eternal law.  The Book of Romans notes that no authority comes from God and that exist have been instituted by Him. </a:t>
            </a:r>
          </a:p>
          <a:p>
            <a:pPr marL="457200" indent="-457200" algn="r">
              <a:lnSpc>
                <a:spcPct val="90000"/>
              </a:lnSpc>
              <a:buAutoNum type="arabicPeriod"/>
            </a:pPr>
            <a:r>
              <a:rPr lang="en-US" dirty="0">
                <a:solidFill>
                  <a:srgbClr val="FFFFFF"/>
                </a:solidFill>
                <a:latin typeface="Garamond" panose="02020404030301010803" pitchFamily="18" charset="0"/>
              </a:rPr>
              <a:t>At the Praetorium in Jerusalem, Our Lord Jesus Christ told  Pontius Pilate that he would have no power except what came from above</a:t>
            </a:r>
            <a:r>
              <a:rPr lang="en-US" sz="1000" dirty="0">
                <a:solidFill>
                  <a:srgbClr val="FFFFFF"/>
                </a:solidFill>
                <a:latin typeface="Garamond" panose="02020404030301010803" pitchFamily="18" charset="0"/>
              </a:rPr>
              <a:t>. </a:t>
            </a:r>
          </a:p>
        </p:txBody>
      </p:sp>
      <p:sp>
        <p:nvSpPr>
          <p:cNvPr id="4" name="Slide Number Placeholder 3">
            <a:extLst>
              <a:ext uri="{FF2B5EF4-FFF2-40B4-BE49-F238E27FC236}">
                <a16:creationId xmlns:a16="http://schemas.microsoft.com/office/drawing/2014/main" id="{E381E181-F390-A67E-3674-5C89D7C601F6}"/>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225632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15464DB-BA67-5CF1-0B19-1D3D88081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54514-D821-2A6B-BD44-3515EAB73557}"/>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latin typeface="Garamond" panose="02020404030301010803" pitchFamily="18" charset="0"/>
              </a:rPr>
              <a:t>human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441A1C4-9620-4B3E-6A4C-750BA5546131}"/>
              </a:ext>
            </a:extLst>
          </p:cNvPr>
          <p:cNvSpPr>
            <a:spLocks noGrp="1"/>
          </p:cNvSpPr>
          <p:nvPr>
            <p:ph type="subTitle" idx="1"/>
          </p:nvPr>
        </p:nvSpPr>
        <p:spPr>
          <a:xfrm>
            <a:off x="1438656" y="0"/>
            <a:ext cx="3215640" cy="6858000"/>
          </a:xfrm>
        </p:spPr>
        <p:txBody>
          <a:bodyPr anchor="ctr">
            <a:noAutofit/>
          </a:bodyPr>
          <a:lstStyle/>
          <a:p>
            <a:pPr algn="r">
              <a:lnSpc>
                <a:spcPct val="90000"/>
              </a:lnSpc>
            </a:pPr>
            <a:r>
              <a:rPr lang="en-US" sz="2200" dirty="0">
                <a:solidFill>
                  <a:srgbClr val="FFFFFF"/>
                </a:solidFill>
                <a:latin typeface="Garamond" panose="02020404030301010803" pitchFamily="18" charset="0"/>
              </a:rPr>
              <a:t>By its nature, human law has three conditions to fulfill:  (1) it must foster religion (virtue); (2) that it is helpful to discipline (obedience); and, (3) it furthers the </a:t>
            </a:r>
            <a:r>
              <a:rPr lang="en-US" sz="2200" i="1" dirty="0">
                <a:solidFill>
                  <a:srgbClr val="FFFFFF"/>
                </a:solidFill>
                <a:latin typeface="Garamond" panose="02020404030301010803" pitchFamily="18" charset="0"/>
              </a:rPr>
              <a:t>common weal </a:t>
            </a:r>
            <a:r>
              <a:rPr lang="en-US" sz="2200" dirty="0">
                <a:solidFill>
                  <a:srgbClr val="FFFFFF"/>
                </a:solidFill>
                <a:latin typeface="Garamond" panose="02020404030301010803" pitchFamily="18" charset="0"/>
              </a:rPr>
              <a:t>(common good).  In addition to God’s grace, humanity is dependent upon the education and training to be virtuous.  Young people are inclined to acts of virtue and truth, either due to a natural disposition, custom, gift of God, or parental training..</a:t>
            </a:r>
          </a:p>
        </p:txBody>
      </p:sp>
      <p:sp>
        <p:nvSpPr>
          <p:cNvPr id="4" name="Slide Number Placeholder 3">
            <a:extLst>
              <a:ext uri="{FF2B5EF4-FFF2-40B4-BE49-F238E27FC236}">
                <a16:creationId xmlns:a16="http://schemas.microsoft.com/office/drawing/2014/main" id="{E8F7287B-144D-8E5E-49CE-3582579A5093}"/>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11</a:t>
            </a:fld>
            <a:endParaRPr lang="en-US"/>
          </a:p>
        </p:txBody>
      </p:sp>
    </p:spTree>
    <p:extLst>
      <p:ext uri="{BB962C8B-B14F-4D97-AF65-F5344CB8AC3E}">
        <p14:creationId xmlns:p14="http://schemas.microsoft.com/office/powerpoint/2010/main" val="18158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470F4292-BEAB-08A3-0311-FABAB6149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93EBE-FBB9-8463-ECDB-51F67C10A8B9}"/>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human LAW</a:t>
            </a:r>
          </a:p>
        </p:txBody>
      </p:sp>
      <p:sp>
        <p:nvSpPr>
          <p:cNvPr id="9" name="Rectangle 8">
            <a:extLst>
              <a:ext uri="{FF2B5EF4-FFF2-40B4-BE49-F238E27FC236}">
                <a16:creationId xmlns:a16="http://schemas.microsoft.com/office/drawing/2014/main" id="{1B6A1507-7147-B671-BECB-26BDDC6A8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6B4D1594-5B82-946D-8909-7FF839D49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2C30D6C-4081-67AC-6474-FD1D432C7627}"/>
              </a:ext>
            </a:extLst>
          </p:cNvPr>
          <p:cNvSpPr>
            <a:spLocks noGrp="1"/>
          </p:cNvSpPr>
          <p:nvPr>
            <p:ph type="subTitle" idx="1"/>
          </p:nvPr>
        </p:nvSpPr>
        <p:spPr>
          <a:xfrm>
            <a:off x="1438656" y="0"/>
            <a:ext cx="3215640" cy="6858000"/>
          </a:xfrm>
        </p:spPr>
        <p:txBody>
          <a:bodyPr anchor="ctr">
            <a:noAutofit/>
          </a:bodyPr>
          <a:lstStyle/>
          <a:p>
            <a:pPr algn="r">
              <a:lnSpc>
                <a:spcPct val="90000"/>
              </a:lnSpc>
            </a:pPr>
            <a:r>
              <a:rPr lang="en-US" sz="2200" dirty="0">
                <a:solidFill>
                  <a:srgbClr val="FFFFFF"/>
                </a:solidFill>
                <a:latin typeface="Garamond" panose="02020404030301010803" pitchFamily="18" charset="0"/>
              </a:rPr>
              <a:t>Yet those who are evil, the law finds it necessary to restrain by the use of force and fear of punishment.</a:t>
            </a:r>
          </a:p>
          <a:p>
            <a:pPr algn="r">
              <a:lnSpc>
                <a:spcPct val="90000"/>
              </a:lnSpc>
            </a:pPr>
            <a:endParaRPr lang="en-US" sz="2200" dirty="0">
              <a:solidFill>
                <a:srgbClr val="FFFFFF"/>
              </a:solidFill>
              <a:latin typeface="Garamond" panose="02020404030301010803" pitchFamily="18" charset="0"/>
            </a:endParaRPr>
          </a:p>
          <a:p>
            <a:pPr algn="r">
              <a:lnSpc>
                <a:spcPct val="90000"/>
              </a:lnSpc>
            </a:pPr>
            <a:r>
              <a:rPr lang="en-US" sz="2200" dirty="0">
                <a:solidFill>
                  <a:srgbClr val="FFFFFF"/>
                </a:solidFill>
                <a:latin typeface="Garamond" panose="02020404030301010803" pitchFamily="18" charset="0"/>
              </a:rPr>
              <a:t>The one distinction between the institution of government and every other local and national private institutions, when implementing the will of the organization, the government alone can use legitimate force to impose its will. </a:t>
            </a:r>
          </a:p>
          <a:p>
            <a:pPr algn="r">
              <a:lnSpc>
                <a:spcPct val="90000"/>
              </a:lnSpc>
            </a:pPr>
            <a:endParaRPr lang="en-US" sz="2200" dirty="0">
              <a:solidFill>
                <a:srgbClr val="FFFFFF"/>
              </a:solidFill>
              <a:latin typeface="Garamond" panose="02020404030301010803" pitchFamily="18" charset="0"/>
            </a:endParaRPr>
          </a:p>
          <a:p>
            <a:pPr algn="r">
              <a:lnSpc>
                <a:spcPct val="90000"/>
              </a:lnSpc>
            </a:pPr>
            <a:r>
              <a:rPr lang="en-US" sz="2200" dirty="0">
                <a:solidFill>
                  <a:srgbClr val="FFFFFF"/>
                </a:solidFill>
                <a:latin typeface="Garamond" panose="02020404030301010803" pitchFamily="18" charset="0"/>
              </a:rPr>
              <a:t>Obey the governing authorities.  Romans 13:1-7. </a:t>
            </a:r>
          </a:p>
        </p:txBody>
      </p:sp>
      <p:sp>
        <p:nvSpPr>
          <p:cNvPr id="4" name="Slide Number Placeholder 3">
            <a:extLst>
              <a:ext uri="{FF2B5EF4-FFF2-40B4-BE49-F238E27FC236}">
                <a16:creationId xmlns:a16="http://schemas.microsoft.com/office/drawing/2014/main" id="{7F5FA09F-0EC1-C783-8A03-71123D90CFB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57636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88E61A5-E0B3-4368-AC7A-F23275690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992F5-C2DB-15A4-7343-E83D1BE09A3D}"/>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Divine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B72AC2F-819B-4B80-022B-32BD3F00547D}"/>
              </a:ext>
            </a:extLst>
          </p:cNvPr>
          <p:cNvSpPr>
            <a:spLocks noGrp="1"/>
          </p:cNvSpPr>
          <p:nvPr>
            <p:ph type="subTitle" idx="1"/>
          </p:nvPr>
        </p:nvSpPr>
        <p:spPr>
          <a:xfrm>
            <a:off x="1438656" y="0"/>
            <a:ext cx="3215640" cy="6858000"/>
          </a:xfrm>
        </p:spPr>
        <p:txBody>
          <a:bodyPr anchor="ctr">
            <a:normAutofit lnSpcReduction="10000"/>
          </a:bodyPr>
          <a:lstStyle/>
          <a:p>
            <a:pPr marL="457200" indent="-457200" algn="r">
              <a:lnSpc>
                <a:spcPct val="90000"/>
              </a:lnSpc>
              <a:buAutoNum type="arabicPeriod"/>
            </a:pPr>
            <a:endParaRPr lang="en-US" sz="1100" dirty="0">
              <a:solidFill>
                <a:srgbClr val="FFFFFF"/>
              </a:solidFill>
              <a:latin typeface="Garamond" panose="02020404030301010803" pitchFamily="18" charset="0"/>
            </a:endParaRPr>
          </a:p>
          <a:p>
            <a:pPr algn="r">
              <a:lnSpc>
                <a:spcPct val="90000"/>
              </a:lnSpc>
            </a:pPr>
            <a:r>
              <a:rPr lang="en-US" sz="2200" dirty="0">
                <a:solidFill>
                  <a:srgbClr val="FFFFFF"/>
                </a:solidFill>
                <a:latin typeface="Garamond" panose="02020404030301010803" pitchFamily="18" charset="0"/>
              </a:rPr>
              <a:t>As mankind suffers from the Fall and its effects, and due to uncertainty of judgment and error, Thomas said that it is necessary for mankind to be directed in his proper and right acts by the Divine law.  Man can only judge outward acts, not internal matters, and for the perfection of virtues and to conduct himself rightly, the divine law is the law and instruction of the Church for justification.  It directs human beings in the order of righteousness.  The Old Law does this by fear; and the new accomplishes this by the love poured  into our  hearts by the grace of Christ</a:t>
            </a:r>
            <a:r>
              <a:rPr lang="en-US" sz="1100" dirty="0">
                <a:solidFill>
                  <a:srgbClr val="FFFFFF"/>
                </a:solidFill>
                <a:latin typeface="Garamond" panose="02020404030301010803" pitchFamily="18" charset="0"/>
              </a:rPr>
              <a:t>.</a:t>
            </a:r>
          </a:p>
        </p:txBody>
      </p:sp>
      <p:sp>
        <p:nvSpPr>
          <p:cNvPr id="4" name="Slide Number Placeholder 3">
            <a:extLst>
              <a:ext uri="{FF2B5EF4-FFF2-40B4-BE49-F238E27FC236}">
                <a16:creationId xmlns:a16="http://schemas.microsoft.com/office/drawing/2014/main" id="{58B13931-DEAD-7DEE-1E8A-988F5DC6D96D}"/>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13</a:t>
            </a:fld>
            <a:endParaRPr lang="en-US"/>
          </a:p>
        </p:txBody>
      </p:sp>
    </p:spTree>
    <p:extLst>
      <p:ext uri="{BB962C8B-B14F-4D97-AF65-F5344CB8AC3E}">
        <p14:creationId xmlns:p14="http://schemas.microsoft.com/office/powerpoint/2010/main" val="32648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A3C5F39-9442-7021-4177-4D8D7D98C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E9F50-0204-85AC-6335-03E24629656C}"/>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latin typeface="Garamond" panose="02020404030301010803" pitchFamily="18" charset="0"/>
              </a:rPr>
              <a:t>Inclination to sin</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7FB1486-14B4-AB35-EAA1-6A657B2BCD98}"/>
              </a:ext>
            </a:extLst>
          </p:cNvPr>
          <p:cNvSpPr>
            <a:spLocks noGrp="1"/>
          </p:cNvSpPr>
          <p:nvPr>
            <p:ph type="subTitle" idx="1"/>
          </p:nvPr>
        </p:nvSpPr>
        <p:spPr>
          <a:xfrm>
            <a:off x="1438656" y="0"/>
            <a:ext cx="3215640" cy="6858000"/>
          </a:xfrm>
        </p:spPr>
        <p:txBody>
          <a:bodyPr anchor="ctr">
            <a:noAutofit/>
          </a:bodyPr>
          <a:lstStyle/>
          <a:p>
            <a:pPr algn="r">
              <a:lnSpc>
                <a:spcPct val="90000"/>
              </a:lnSpc>
            </a:pPr>
            <a:r>
              <a:rPr lang="en-US" dirty="0">
                <a:solidFill>
                  <a:srgbClr val="FFFFFF"/>
                </a:solidFill>
                <a:latin typeface="Garamond" panose="02020404030301010803" pitchFamily="18" charset="0"/>
              </a:rPr>
              <a:t>The Law of the Fomes, as referred to by St. Thomas, is the inherent inclination toward sin and the inordinate sensuality that persists in human beings due to original sin.   Before the Fall, in his original natural condition, people were to act in accordance with reason.  Yet when he turned his back on God, mankind fell under the influence of his sensual impulses.  The more a person diverts from the path of reason, the more one can be likened to a beast.  </a:t>
            </a:r>
          </a:p>
        </p:txBody>
      </p:sp>
      <p:sp>
        <p:nvSpPr>
          <p:cNvPr id="4" name="Slide Number Placeholder 3">
            <a:extLst>
              <a:ext uri="{FF2B5EF4-FFF2-40B4-BE49-F238E27FC236}">
                <a16:creationId xmlns:a16="http://schemas.microsoft.com/office/drawing/2014/main" id="{AA18C7C1-D138-2FEA-2AAC-87169E15B4AB}"/>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8117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43B9656-7C20-65E5-53DB-D7F44584C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5E8A3-9F42-805C-9FF9-54AC550F48A2}"/>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latin typeface="Garamond" panose="02020404030301010803" pitchFamily="18" charset="0"/>
              </a:rPr>
              <a:t>Effects of law</a:t>
            </a:r>
          </a:p>
        </p:txBody>
      </p:sp>
      <p:sp>
        <p:nvSpPr>
          <p:cNvPr id="9" name="Rectangle 8">
            <a:extLst>
              <a:ext uri="{FF2B5EF4-FFF2-40B4-BE49-F238E27FC236}">
                <a16:creationId xmlns:a16="http://schemas.microsoft.com/office/drawing/2014/main" id="{CB75D298-C46D-F583-204A-94B261C5A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1DA0701D-2EF6-E255-20DB-05F89431A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A275E02-0C7E-7861-5619-95FB33859589}"/>
              </a:ext>
            </a:extLst>
          </p:cNvPr>
          <p:cNvSpPr>
            <a:spLocks noGrp="1"/>
          </p:cNvSpPr>
          <p:nvPr>
            <p:ph type="subTitle" idx="1"/>
          </p:nvPr>
        </p:nvSpPr>
        <p:spPr>
          <a:xfrm>
            <a:off x="1438656" y="0"/>
            <a:ext cx="3215640" cy="6858000"/>
          </a:xfrm>
          <a:ln>
            <a:solidFill>
              <a:schemeClr val="bg1">
                <a:lumMod val="50000"/>
                <a:lumOff val="50000"/>
              </a:schemeClr>
            </a:solidFill>
          </a:ln>
        </p:spPr>
        <p:txBody>
          <a:bodyPr anchor="ctr">
            <a:normAutofit/>
          </a:bodyPr>
          <a:lstStyle/>
          <a:p>
            <a:pPr algn="r">
              <a:lnSpc>
                <a:spcPct val="90000"/>
              </a:lnSpc>
            </a:pPr>
            <a:r>
              <a:rPr lang="en-US" sz="2400" dirty="0">
                <a:solidFill>
                  <a:srgbClr val="FFFFFF"/>
                </a:solidFill>
                <a:latin typeface="Garamond" panose="02020404030301010803" pitchFamily="18" charset="0"/>
              </a:rPr>
              <a:t>The law is concerned with human acts, three types (1) acts of virtue, (2) acts of evil, and (3) indifferent acts not good nor evil.</a:t>
            </a:r>
          </a:p>
          <a:p>
            <a:pPr algn="r">
              <a:lnSpc>
                <a:spcPct val="90000"/>
              </a:lnSpc>
            </a:pPr>
            <a:r>
              <a:rPr lang="en-US" sz="2400" dirty="0">
                <a:solidFill>
                  <a:srgbClr val="FFFFFF"/>
                </a:solidFill>
                <a:latin typeface="Garamond" panose="02020404030301010803" pitchFamily="18" charset="0"/>
              </a:rPr>
              <a:t>The effect of law is to lead its subjects to their proper virtue, therefore, to be good either simply or in some particular respect. Another effect of law, is that it causes fear of punishment, that ensures compliance</a:t>
            </a:r>
            <a:r>
              <a:rPr lang="en-US" sz="1400" dirty="0">
                <a:solidFill>
                  <a:srgbClr val="FFFFFF"/>
                </a:solidFill>
                <a:latin typeface="Garamond" panose="02020404030301010803" pitchFamily="18" charset="0"/>
              </a:rPr>
              <a:t>. </a:t>
            </a:r>
          </a:p>
        </p:txBody>
      </p:sp>
      <p:sp>
        <p:nvSpPr>
          <p:cNvPr id="4" name="Slide Number Placeholder 3">
            <a:extLst>
              <a:ext uri="{FF2B5EF4-FFF2-40B4-BE49-F238E27FC236}">
                <a16:creationId xmlns:a16="http://schemas.microsoft.com/office/drawing/2014/main" id="{1B7F3F11-0D44-E539-F516-03D9FDE0DC26}"/>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15</a:t>
            </a:fld>
            <a:endParaRPr lang="en-US"/>
          </a:p>
        </p:txBody>
      </p:sp>
    </p:spTree>
    <p:extLst>
      <p:ext uri="{BB962C8B-B14F-4D97-AF65-F5344CB8AC3E}">
        <p14:creationId xmlns:p14="http://schemas.microsoft.com/office/powerpoint/2010/main" val="316314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F527534-4562-ABA4-9C67-C11FA0A82826}"/>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68B3D352-2DDC-B91F-B2EF-1CA0898E151B}"/>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7A46A28F-5C16-9B9A-2616-5C69B2F7806B}"/>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0578FE11-F9A2-1269-1AD1-7B4D62391748}"/>
              </a:ext>
            </a:extLst>
          </p:cNvPr>
          <p:cNvSpPr>
            <a:spLocks noGrp="1"/>
          </p:cNvSpPr>
          <p:nvPr>
            <p:ph type="subTitle" idx="1"/>
          </p:nvPr>
        </p:nvSpPr>
        <p:spPr>
          <a:xfrm>
            <a:off x="6485206" y="104931"/>
            <a:ext cx="5373859" cy="6595671"/>
          </a:xfrm>
        </p:spPr>
        <p:txBody>
          <a:bodyPr vert="horz" lIns="91440" tIns="45720" rIns="91440" bIns="45720" rtlCol="0" anchor="ctr">
            <a:noAutofit/>
          </a:bodyPr>
          <a:lstStyle/>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THE NATURAL LAW AND THE EXPERIENCE OF THE UNITED STATES OF AMERICA.</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Declaration of Independence of the United States proclaims the existence of God: “Creator,” “Supreme Judge of the World,” ”Nature’s God,” and “Divine Providence.” </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Due to the Declaration and U.S. Constitution involves natural law principles, courts can strike down laws that violate these principles.</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Laws have adopted precepts from the natural law, e.g. not to kill, right to own property, etc.</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Negative law vs. positive law. </a:t>
            </a:r>
          </a:p>
        </p:txBody>
      </p:sp>
      <p:sp>
        <p:nvSpPr>
          <p:cNvPr id="4" name="Slide Number Placeholder 3">
            <a:extLst>
              <a:ext uri="{FF2B5EF4-FFF2-40B4-BE49-F238E27FC236}">
                <a16:creationId xmlns:a16="http://schemas.microsoft.com/office/drawing/2014/main" id="{E44C033E-93A9-56A8-0A57-FCA697F197BA}"/>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16</a:t>
            </a:fld>
            <a:endParaRPr lang="en-US"/>
          </a:p>
        </p:txBody>
      </p:sp>
      <p:pic>
        <p:nvPicPr>
          <p:cNvPr id="7" name="Picture 6" descr="Close-up of a flag&#10;&#10;AI-generated content may be incorrect.">
            <a:extLst>
              <a:ext uri="{FF2B5EF4-FFF2-40B4-BE49-F238E27FC236}">
                <a16:creationId xmlns:a16="http://schemas.microsoft.com/office/drawing/2014/main" id="{89F1998E-D256-ED6B-C405-F838BD6F43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096000" cy="6857990"/>
          </a:xfrm>
          <a:prstGeom prst="rect">
            <a:avLst/>
          </a:prstGeom>
        </p:spPr>
      </p:pic>
    </p:spTree>
    <p:extLst>
      <p:ext uri="{BB962C8B-B14F-4D97-AF65-F5344CB8AC3E}">
        <p14:creationId xmlns:p14="http://schemas.microsoft.com/office/powerpoint/2010/main" val="104719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22B6FEA-2F7F-9467-2F97-EA49E5FC241C}"/>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C6E735EF-2B98-E85C-65AE-62D3CB325D5F}"/>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EA7F004A-832D-F0D2-4827-4000A8BA2DF2}"/>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B31CA1A7-8CFA-C408-082A-B2C40F044D0D}"/>
              </a:ext>
            </a:extLst>
          </p:cNvPr>
          <p:cNvSpPr>
            <a:spLocks noGrp="1"/>
          </p:cNvSpPr>
          <p:nvPr>
            <p:ph type="subTitle" idx="1"/>
          </p:nvPr>
        </p:nvSpPr>
        <p:spPr>
          <a:xfrm>
            <a:off x="6485206" y="104931"/>
            <a:ext cx="5706152" cy="6595671"/>
          </a:xfrm>
        </p:spPr>
        <p:txBody>
          <a:bodyPr vert="horz" lIns="91440" tIns="45720" rIns="91440" bIns="45720" rtlCol="0" anchor="ctr">
            <a:noAutofit/>
          </a:bodyPr>
          <a:lstStyle/>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THE NATURAL LAW AND THE EXPERIENCE OF THE UNITED STATES OF AMERICA.</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”A coherent espousal of natural law poses a potentially mortal threat to the prevailing jurisprudence.  A coherent natural law approach affirms objective norms, rooted in nature, that are higher even than the Constitution or the Supreme Court.  It points to God as the lawgiver, and it threatens to bring up for public discussion the claim of the Catholic Church that the Pope, as Vicar of Christ, is the authoritative interpreter of the natural law.”  p. 45, </a:t>
            </a:r>
            <a:r>
              <a:rPr lang="en-US" sz="2400" i="1" dirty="0">
                <a:solidFill>
                  <a:schemeClr val="tx1">
                    <a:lumMod val="85000"/>
                    <a:lumOff val="15000"/>
                  </a:schemeClr>
                </a:solidFill>
                <a:latin typeface="Garamond" panose="02020404030301010803" pitchFamily="18" charset="0"/>
              </a:rPr>
              <a:t>50 Questions on the Natural Law,” </a:t>
            </a:r>
            <a:r>
              <a:rPr lang="en-US" sz="2400" dirty="0">
                <a:solidFill>
                  <a:schemeClr val="tx1">
                    <a:lumMod val="85000"/>
                    <a:lumOff val="15000"/>
                  </a:schemeClr>
                </a:solidFill>
                <a:latin typeface="Garamond" panose="02020404030301010803" pitchFamily="18" charset="0"/>
              </a:rPr>
              <a:t>Charles Rice (Ignatius)(1999).</a:t>
            </a:r>
          </a:p>
        </p:txBody>
      </p:sp>
      <p:sp>
        <p:nvSpPr>
          <p:cNvPr id="4" name="Slide Number Placeholder 3">
            <a:extLst>
              <a:ext uri="{FF2B5EF4-FFF2-40B4-BE49-F238E27FC236}">
                <a16:creationId xmlns:a16="http://schemas.microsoft.com/office/drawing/2014/main" id="{25013461-0CCB-2B92-21CD-21E358D7D1A5}"/>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17</a:t>
            </a:fld>
            <a:endParaRPr lang="en-US"/>
          </a:p>
        </p:txBody>
      </p:sp>
      <p:pic>
        <p:nvPicPr>
          <p:cNvPr id="7" name="Picture 6" descr="Close-up of a flag&#10;&#10;AI-generated content may be incorrect.">
            <a:extLst>
              <a:ext uri="{FF2B5EF4-FFF2-40B4-BE49-F238E27FC236}">
                <a16:creationId xmlns:a16="http://schemas.microsoft.com/office/drawing/2014/main" id="{5DA9EB50-65D6-A7D2-04F2-AD88705182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096000" cy="6857990"/>
          </a:xfrm>
          <a:prstGeom prst="rect">
            <a:avLst/>
          </a:prstGeom>
        </p:spPr>
      </p:pic>
      <p:pic>
        <p:nvPicPr>
          <p:cNvPr id="11" name="Picture 10" descr="A building with a dome at night&#10;&#10;AI-generated content may be incorrect.">
            <a:extLst>
              <a:ext uri="{FF2B5EF4-FFF2-40B4-BE49-F238E27FC236}">
                <a16:creationId xmlns:a16="http://schemas.microsoft.com/office/drawing/2014/main" id="{FBDD10F8-71C1-E7BE-07CA-6B6B27DE51E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0"/>
            <a:ext cx="6095999" cy="6857990"/>
          </a:xfrm>
          <a:prstGeom prst="rect">
            <a:avLst/>
          </a:prstGeom>
        </p:spPr>
      </p:pic>
    </p:spTree>
    <p:extLst>
      <p:ext uri="{BB962C8B-B14F-4D97-AF65-F5344CB8AC3E}">
        <p14:creationId xmlns:p14="http://schemas.microsoft.com/office/powerpoint/2010/main" val="1411432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BC066A2-E7D7-1F48-84F4-A2FE1F4F9F29}"/>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B8AA7D30-4320-530D-3A1B-3397E1D749A8}"/>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DC9769F3-CC95-BCA9-C213-241D5DDC4F33}"/>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7C67ECC5-8335-F183-782A-78B216582962}"/>
              </a:ext>
            </a:extLst>
          </p:cNvPr>
          <p:cNvSpPr>
            <a:spLocks noGrp="1"/>
          </p:cNvSpPr>
          <p:nvPr>
            <p:ph type="subTitle" idx="1"/>
          </p:nvPr>
        </p:nvSpPr>
        <p:spPr>
          <a:xfrm>
            <a:off x="6095358" y="0"/>
            <a:ext cx="6096000" cy="6857989"/>
          </a:xfrm>
        </p:spPr>
        <p:txBody>
          <a:bodyPr vert="horz" lIns="91440" tIns="45720" rIns="91440" bIns="45720" rtlCol="0" anchor="ctr">
            <a:noAutofit/>
          </a:bodyPr>
          <a:lstStyle/>
          <a:p>
            <a:pPr indent="-228600" algn="l">
              <a:buFont typeface="Arial" panose="020B0604020202020204" pitchFamily="34" charset="0"/>
              <a:buChar char="•"/>
            </a:pPr>
            <a:r>
              <a:rPr lang="en-US" dirty="0">
                <a:solidFill>
                  <a:schemeClr val="tx1">
                    <a:lumMod val="85000"/>
                    <a:lumOff val="15000"/>
                  </a:schemeClr>
                </a:solidFill>
                <a:latin typeface="Garamond" panose="02020404030301010803" pitchFamily="18" charset="0"/>
              </a:rPr>
              <a:t>CONSTITUTION OF THE UNITED STATES OF AMERICA.</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Due Process of law.</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Right to life, right to liberty, right to property. </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Right to assemble, speech, religious liberty, etc.</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Consent of the governed.</a:t>
            </a:r>
          </a:p>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Equality before the law</a:t>
            </a:r>
          </a:p>
          <a:p>
            <a:pPr indent="-228600" algn="l">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a:p>
            <a:pPr indent="-228600" algn="l">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40F7E4AB-AEE0-FD2B-262B-8C7E9C6641B1}"/>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18</a:t>
            </a:fld>
            <a:endParaRPr lang="en-US"/>
          </a:p>
        </p:txBody>
      </p:sp>
      <p:pic>
        <p:nvPicPr>
          <p:cNvPr id="7" name="Picture 6" descr="Close-up of a flag&#10;&#10;AI-generated content may be incorrect.">
            <a:extLst>
              <a:ext uri="{FF2B5EF4-FFF2-40B4-BE49-F238E27FC236}">
                <a16:creationId xmlns:a16="http://schemas.microsoft.com/office/drawing/2014/main" id="{5A65D282-284E-6E30-73A0-07932E9499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096000" cy="6857990"/>
          </a:xfrm>
          <a:prstGeom prst="rect">
            <a:avLst/>
          </a:prstGeom>
        </p:spPr>
      </p:pic>
      <p:pic>
        <p:nvPicPr>
          <p:cNvPr id="11" name="Picture 10" descr="A building with a dome at night&#10;&#10;AI-generated content may be incorrect.">
            <a:extLst>
              <a:ext uri="{FF2B5EF4-FFF2-40B4-BE49-F238E27FC236}">
                <a16:creationId xmlns:a16="http://schemas.microsoft.com/office/drawing/2014/main" id="{42277C25-F202-5BDF-C75A-433B9A20536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0"/>
            <a:ext cx="6095999" cy="6857990"/>
          </a:xfrm>
          <a:prstGeom prst="rect">
            <a:avLst/>
          </a:prstGeom>
        </p:spPr>
      </p:pic>
    </p:spTree>
    <p:extLst>
      <p:ext uri="{BB962C8B-B14F-4D97-AF65-F5344CB8AC3E}">
        <p14:creationId xmlns:p14="http://schemas.microsoft.com/office/powerpoint/2010/main" val="269877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9855E52-F84A-1061-2E0B-C40EF54D2E4D}"/>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5B1D97A5-9E9C-95A4-246F-7A28BBB43D26}"/>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FA3052CD-C2B7-1657-0F1A-1588A3EB0D86}"/>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0D9A0424-794B-07B3-CB32-41428E323DE4}"/>
              </a:ext>
            </a:extLst>
          </p:cNvPr>
          <p:cNvSpPr>
            <a:spLocks noGrp="1"/>
          </p:cNvSpPr>
          <p:nvPr>
            <p:ph type="subTitle" idx="1"/>
          </p:nvPr>
        </p:nvSpPr>
        <p:spPr>
          <a:xfrm>
            <a:off x="6095358" y="884420"/>
            <a:ext cx="6096000" cy="5973569"/>
          </a:xfrm>
        </p:spPr>
        <p:txBody>
          <a:bodyPr vert="horz" lIns="91440" tIns="45720" rIns="91440" bIns="45720" rtlCol="0" anchor="ctr">
            <a:noAutofit/>
          </a:bodyPr>
          <a:lstStyle/>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FEDERALIST PAPERS</a:t>
            </a:r>
          </a:p>
          <a:p>
            <a:pPr indent="-228600" algn="just">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No. 10: “</a:t>
            </a:r>
            <a:r>
              <a:rPr lang="en-US" sz="2400" dirty="0">
                <a:latin typeface="Garamond" panose="02020404030301010803" pitchFamily="18" charset="0"/>
              </a:rPr>
              <a:t>The latent causes of faction are thus sown in the nature of man; and we see them everywhere brought into different degrees of activity, according to the different circumstances of civil society.”</a:t>
            </a:r>
          </a:p>
          <a:p>
            <a:pPr indent="-228600" algn="just">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No. 51:  “</a:t>
            </a:r>
            <a:r>
              <a:rPr lang="en-US" sz="2400" dirty="0">
                <a:latin typeface="Garamond" panose="02020404030301010803" pitchFamily="18" charset="0"/>
              </a:rPr>
              <a:t>But what is government itself,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endParaRPr lang="en-US" sz="2400" dirty="0">
              <a:solidFill>
                <a:schemeClr val="tx1">
                  <a:lumMod val="85000"/>
                  <a:lumOff val="15000"/>
                </a:schemeClr>
              </a:solidFill>
              <a:latin typeface="Garamond" panose="02020404030301010803" pitchFamily="18" charset="0"/>
            </a:endParaRPr>
          </a:p>
          <a:p>
            <a:pPr indent="-228600" algn="l">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a:p>
            <a:pPr indent="-228600" algn="l">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6B8E9ABF-1472-3524-50E0-E70C022FF65F}"/>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19</a:t>
            </a:fld>
            <a:endParaRPr lang="en-US" dirty="0"/>
          </a:p>
        </p:txBody>
      </p:sp>
      <p:pic>
        <p:nvPicPr>
          <p:cNvPr id="7" name="Picture 6" descr="Close-up of a flag&#10;&#10;AI-generated content may be incorrect.">
            <a:extLst>
              <a:ext uri="{FF2B5EF4-FFF2-40B4-BE49-F238E27FC236}">
                <a16:creationId xmlns:a16="http://schemas.microsoft.com/office/drawing/2014/main" id="{945A7EE5-4E38-BAD7-5FAF-23037D5B1A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096000" cy="6857990"/>
          </a:xfrm>
          <a:prstGeom prst="rect">
            <a:avLst/>
          </a:prstGeom>
        </p:spPr>
      </p:pic>
      <p:pic>
        <p:nvPicPr>
          <p:cNvPr id="11" name="Picture 10" descr="A building with a dome at night&#10;&#10;AI-generated content may be incorrect.">
            <a:extLst>
              <a:ext uri="{FF2B5EF4-FFF2-40B4-BE49-F238E27FC236}">
                <a16:creationId xmlns:a16="http://schemas.microsoft.com/office/drawing/2014/main" id="{AF7E0AC5-0FFA-5616-86C7-C474BE8341B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0"/>
            <a:ext cx="6095999" cy="6857990"/>
          </a:xfrm>
          <a:prstGeom prst="rect">
            <a:avLst/>
          </a:prstGeom>
        </p:spPr>
      </p:pic>
      <p:pic>
        <p:nvPicPr>
          <p:cNvPr id="10" name="Picture 9" descr="A portrait of a person&#10;&#10;AI-generated content may be incorrect.">
            <a:extLst>
              <a:ext uri="{FF2B5EF4-FFF2-40B4-BE49-F238E27FC236}">
                <a16:creationId xmlns:a16="http://schemas.microsoft.com/office/drawing/2014/main" id="{826A793B-634B-7677-17B0-C664559FB1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41" y="0"/>
            <a:ext cx="6095358" cy="6858000"/>
          </a:xfrm>
          <a:prstGeom prst="rect">
            <a:avLst/>
          </a:prstGeom>
        </p:spPr>
      </p:pic>
    </p:spTree>
    <p:extLst>
      <p:ext uri="{BB962C8B-B14F-4D97-AF65-F5344CB8AC3E}">
        <p14:creationId xmlns:p14="http://schemas.microsoft.com/office/powerpoint/2010/main" val="126649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1A641BF5-BFDB-4F62-7FD3-B293937687C9}"/>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8571ED2E-B292-5461-B5E0-E2B2770C2F9C}"/>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4AB860A3-25C8-636D-EC06-39069FEA03CE}"/>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79B069EA-D79F-1D43-543B-2CD80E4C3E3D}"/>
              </a:ext>
            </a:extLst>
          </p:cNvPr>
          <p:cNvSpPr>
            <a:spLocks noGrp="1"/>
          </p:cNvSpPr>
          <p:nvPr>
            <p:ph type="subTitle" idx="1"/>
          </p:nvPr>
        </p:nvSpPr>
        <p:spPr>
          <a:xfrm>
            <a:off x="6485206" y="274320"/>
            <a:ext cx="5373859" cy="6309359"/>
          </a:xfrm>
        </p:spPr>
        <p:txBody>
          <a:bodyPr vert="horz" lIns="91440" tIns="45720" rIns="91440" bIns="45720" rtlCol="0" anchor="ctr">
            <a:noAutofit/>
          </a:bodyPr>
          <a:lstStyle/>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ITS ESSENCE</a:t>
            </a:r>
          </a:p>
          <a:p>
            <a:pPr indent="-228600" algn="just">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The LAW is ordered to the common good, not to the individual.</a:t>
            </a:r>
          </a:p>
          <a:p>
            <a:pPr indent="-228600" algn="just">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Lawmaking belongs to the PEOPLE as a whole or to an institution (divine right v.  The people).  The power to make law in the U.S.A. is constituted in the Congress of the United States and the several state legislatures.</a:t>
            </a:r>
          </a:p>
          <a:p>
            <a:pPr indent="-228600" algn="just">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Law must have binding force, therefore knowledge of the law is necessary;  it must be published or “promulgated.” </a:t>
            </a:r>
          </a:p>
        </p:txBody>
      </p:sp>
      <p:sp>
        <p:nvSpPr>
          <p:cNvPr id="4" name="Slide Number Placeholder 3">
            <a:extLst>
              <a:ext uri="{FF2B5EF4-FFF2-40B4-BE49-F238E27FC236}">
                <a16:creationId xmlns:a16="http://schemas.microsoft.com/office/drawing/2014/main" id="{C2CF339B-FFB9-AB79-FE2E-40A9CCD98D29}"/>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137339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E68D7AE-E13A-5F93-0E80-8E9C367D5A67}"/>
            </a:ext>
          </a:extLst>
        </p:cNvPr>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6211B3D8-7BC2-FC61-E3FB-08228D39FD71}"/>
              </a:ext>
            </a:extLst>
          </p:cNvPr>
          <p:cNvPicPr>
            <a:picLocks noChangeAspect="1"/>
          </p:cNvPicPr>
          <p:nvPr/>
        </p:nvPicPr>
        <p:blipFill>
          <a:blip r:embed="rId2"/>
          <a:srcRect t="146" b="24854"/>
          <a:stretch>
            <a:fillRect/>
          </a:stretch>
        </p:blipFill>
        <p:spPr>
          <a:xfrm>
            <a:off x="642" y="10"/>
            <a:ext cx="6096000" cy="6857990"/>
          </a:xfrm>
          <a:prstGeom prst="rect">
            <a:avLst/>
          </a:prstGeom>
        </p:spPr>
      </p:pic>
      <p:sp>
        <p:nvSpPr>
          <p:cNvPr id="2" name="Title 1">
            <a:extLst>
              <a:ext uri="{FF2B5EF4-FFF2-40B4-BE49-F238E27FC236}">
                <a16:creationId xmlns:a16="http://schemas.microsoft.com/office/drawing/2014/main" id="{3F61E613-9E84-DBA6-BA11-5B338EA74E7A}"/>
              </a:ext>
            </a:extLst>
          </p:cNvPr>
          <p:cNvSpPr>
            <a:spLocks noGrp="1"/>
          </p:cNvSpPr>
          <p:nvPr>
            <p:ph type="ctr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800" dirty="0">
                <a:solidFill>
                  <a:schemeClr val="bg1"/>
                </a:solidFill>
                <a:latin typeface="Garamond" panose="02020404030301010803" pitchFamily="18" charset="0"/>
              </a:rPr>
              <a:t>The natural law</a:t>
            </a:r>
          </a:p>
        </p:txBody>
      </p:sp>
      <p:sp>
        <p:nvSpPr>
          <p:cNvPr id="3" name="Subtitle 2">
            <a:extLst>
              <a:ext uri="{FF2B5EF4-FFF2-40B4-BE49-F238E27FC236}">
                <a16:creationId xmlns:a16="http://schemas.microsoft.com/office/drawing/2014/main" id="{F24B3F80-BC39-05E6-7D5A-EDD3034A881A}"/>
              </a:ext>
            </a:extLst>
          </p:cNvPr>
          <p:cNvSpPr>
            <a:spLocks noGrp="1"/>
          </p:cNvSpPr>
          <p:nvPr>
            <p:ph type="subTitle" idx="1"/>
          </p:nvPr>
        </p:nvSpPr>
        <p:spPr>
          <a:xfrm>
            <a:off x="6095358" y="0"/>
            <a:ext cx="6096000" cy="6857989"/>
          </a:xfrm>
        </p:spPr>
        <p:txBody>
          <a:bodyPr vert="horz" lIns="91440" tIns="45720" rIns="91440" bIns="45720" rtlCol="0" anchor="ctr">
            <a:noAutofit/>
          </a:bodyPr>
          <a:lstStyle/>
          <a:p>
            <a:pPr indent="-228600" algn="l">
              <a:buFont typeface="Arial" panose="020B0604020202020204" pitchFamily="34" charset="0"/>
              <a:buChar char="•"/>
            </a:pPr>
            <a:r>
              <a:rPr lang="en-US" sz="2400" dirty="0">
                <a:solidFill>
                  <a:schemeClr val="tx1">
                    <a:lumMod val="85000"/>
                    <a:lumOff val="15000"/>
                  </a:schemeClr>
                </a:solidFill>
                <a:latin typeface="Garamond" panose="02020404030301010803" pitchFamily="18" charset="0"/>
              </a:rPr>
              <a:t>FEDERALIST PAPERS</a:t>
            </a:r>
          </a:p>
          <a:p>
            <a:pPr indent="-228600" algn="just">
              <a:buFont typeface="Arial" panose="020B0604020202020204" pitchFamily="34" charset="0"/>
              <a:buChar char="•"/>
            </a:pPr>
            <a:r>
              <a:rPr lang="en-US" sz="2400" dirty="0">
                <a:latin typeface="Garamond" panose="02020404030301010803" pitchFamily="18" charset="0"/>
              </a:rPr>
              <a:t>No. 31:   “[T]here are certain primary truths, or first principles, upon which all subsequent reasonings must depend. These contain an internal evidence which, antecedent to all reflection or combination, commands the assent of the mind.  Where it produces not this effect, it must proceed either from some defect or disorder in the organs of perception, or from the influence of some strong interest, or passion, or prejudice.”</a:t>
            </a:r>
            <a:endParaRPr lang="en-US" sz="2400" dirty="0">
              <a:solidFill>
                <a:schemeClr val="tx1">
                  <a:lumMod val="85000"/>
                  <a:lumOff val="15000"/>
                </a:schemeClr>
              </a:solidFill>
              <a:latin typeface="Garamond" panose="02020404030301010803" pitchFamily="18" charset="0"/>
            </a:endParaRPr>
          </a:p>
          <a:p>
            <a:pPr indent="-228600" algn="l">
              <a:buFont typeface="Arial" panose="020B0604020202020204" pitchFamily="34" charset="0"/>
              <a:buChar char="•"/>
            </a:pPr>
            <a:endParaRPr lang="en-US" sz="2400" dirty="0">
              <a:solidFill>
                <a:schemeClr val="tx1">
                  <a:lumMod val="85000"/>
                  <a:lumOff val="15000"/>
                </a:schemeClr>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1430D41D-7B1C-07B2-A1EE-732709A4FEAD}"/>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20</a:t>
            </a:fld>
            <a:endParaRPr lang="en-US"/>
          </a:p>
        </p:txBody>
      </p:sp>
      <p:pic>
        <p:nvPicPr>
          <p:cNvPr id="7" name="Picture 6" descr="Close-up of a flag&#10;&#10;AI-generated content may be incorrect.">
            <a:extLst>
              <a:ext uri="{FF2B5EF4-FFF2-40B4-BE49-F238E27FC236}">
                <a16:creationId xmlns:a16="http://schemas.microsoft.com/office/drawing/2014/main" id="{9B3D74FD-56E0-BA6A-EE8A-24FA99886B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6096000" cy="6857990"/>
          </a:xfrm>
          <a:prstGeom prst="rect">
            <a:avLst/>
          </a:prstGeom>
        </p:spPr>
      </p:pic>
      <p:pic>
        <p:nvPicPr>
          <p:cNvPr id="11" name="Picture 10" descr="A building with a dome at night&#10;&#10;AI-generated content may be incorrect.">
            <a:extLst>
              <a:ext uri="{FF2B5EF4-FFF2-40B4-BE49-F238E27FC236}">
                <a16:creationId xmlns:a16="http://schemas.microsoft.com/office/drawing/2014/main" id="{95FE669E-974A-1FF4-52B4-721B4ED98C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0"/>
            <a:ext cx="6095999" cy="6857990"/>
          </a:xfrm>
          <a:prstGeom prst="rect">
            <a:avLst/>
          </a:prstGeom>
        </p:spPr>
      </p:pic>
      <p:pic>
        <p:nvPicPr>
          <p:cNvPr id="10" name="Picture 9" descr="A portrait of a person&#10;&#10;AI-generated content may be incorrect.">
            <a:extLst>
              <a:ext uri="{FF2B5EF4-FFF2-40B4-BE49-F238E27FC236}">
                <a16:creationId xmlns:a16="http://schemas.microsoft.com/office/drawing/2014/main" id="{F910EA3E-8353-D0F2-4BA2-C04CEFDE8A2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41" y="0"/>
            <a:ext cx="6095358" cy="6858000"/>
          </a:xfrm>
          <a:prstGeom prst="rect">
            <a:avLst/>
          </a:prstGeom>
        </p:spPr>
      </p:pic>
      <p:pic>
        <p:nvPicPr>
          <p:cNvPr id="17" name="Picture 16" descr="A person in a blue coat sitting at a desk with a book and a flag&#10;&#10;AI-generated content may be incorrect.">
            <a:extLst>
              <a:ext uri="{FF2B5EF4-FFF2-40B4-BE49-F238E27FC236}">
                <a16:creationId xmlns:a16="http://schemas.microsoft.com/office/drawing/2014/main" id="{07ACAEF5-23CB-7273-29A4-5F1E1FFB3F4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 y="1"/>
            <a:ext cx="6094716" cy="6745574"/>
          </a:xfrm>
          <a:prstGeom prst="rect">
            <a:avLst/>
          </a:prstGeom>
        </p:spPr>
      </p:pic>
    </p:spTree>
    <p:extLst>
      <p:ext uri="{BB962C8B-B14F-4D97-AF65-F5344CB8AC3E}">
        <p14:creationId xmlns:p14="http://schemas.microsoft.com/office/powerpoint/2010/main" val="14098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91142-1D4C-C8E2-39FE-200FEC55A01C}"/>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10" name="Content Placeholder 9" descr="A black and white circle with a person and child&#10;&#10;AI-generated content may be incorrect.">
            <a:extLst>
              <a:ext uri="{FF2B5EF4-FFF2-40B4-BE49-F238E27FC236}">
                <a16:creationId xmlns:a16="http://schemas.microsoft.com/office/drawing/2014/main" id="{D79F32EA-1918-3DBB-BED0-5CB5C29AB164}"/>
              </a:ext>
            </a:extLst>
          </p:cNvPr>
          <p:cNvPicPr>
            <a:picLocks noGrp="1" noChangeAspect="1"/>
          </p:cNvPicPr>
          <p:nvPr>
            <p:ph idx="1"/>
          </p:nvPr>
        </p:nvPicPr>
        <p:blipFill>
          <a:blip r:embed="rId2"/>
          <a:stretch>
            <a:fillRect/>
          </a:stretch>
        </p:blipFill>
        <p:spPr>
          <a:xfrm>
            <a:off x="3433187" y="928574"/>
            <a:ext cx="5325625" cy="5000851"/>
          </a:xfrm>
          <a:prstGeom prst="rect">
            <a:avLst/>
          </a:prstGeom>
        </p:spPr>
      </p:pic>
    </p:spTree>
    <p:extLst>
      <p:ext uri="{BB962C8B-B14F-4D97-AF65-F5344CB8AC3E}">
        <p14:creationId xmlns:p14="http://schemas.microsoft.com/office/powerpoint/2010/main" val="240457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4F4D-C7AE-CD6D-CA65-B95EE11EDE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3EC43D-DCDF-5E91-ACAE-79E52429BFB1}"/>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6" name="Content Placeholder 5" descr="A black and white logo&#10;&#10;AI-generated content may be incorrect.">
            <a:extLst>
              <a:ext uri="{FF2B5EF4-FFF2-40B4-BE49-F238E27FC236}">
                <a16:creationId xmlns:a16="http://schemas.microsoft.com/office/drawing/2014/main" id="{0B36DD98-0307-7578-DFD7-59E255B90622}"/>
              </a:ext>
            </a:extLst>
          </p:cNvPr>
          <p:cNvPicPr>
            <a:picLocks noGrp="1" noChangeAspect="1"/>
          </p:cNvPicPr>
          <p:nvPr>
            <p:ph idx="1"/>
          </p:nvPr>
        </p:nvPicPr>
        <p:blipFill>
          <a:blip r:embed="rId2"/>
          <a:stretch>
            <a:fillRect/>
          </a:stretch>
        </p:blipFill>
        <p:spPr>
          <a:xfrm>
            <a:off x="3554697" y="203200"/>
            <a:ext cx="5082606" cy="4922236"/>
          </a:xfrm>
          <a:prstGeom prst="rect">
            <a:avLst/>
          </a:prstGeom>
        </p:spPr>
      </p:pic>
      <p:sp>
        <p:nvSpPr>
          <p:cNvPr id="7" name="TextBox 6">
            <a:extLst>
              <a:ext uri="{FF2B5EF4-FFF2-40B4-BE49-F238E27FC236}">
                <a16:creationId xmlns:a16="http://schemas.microsoft.com/office/drawing/2014/main" id="{812B605B-9855-CFB1-D0AB-D78065FBE17D}"/>
              </a:ext>
            </a:extLst>
          </p:cNvPr>
          <p:cNvSpPr txBox="1"/>
          <p:nvPr/>
        </p:nvSpPr>
        <p:spPr>
          <a:xfrm>
            <a:off x="1930400" y="5232400"/>
            <a:ext cx="8331200" cy="830997"/>
          </a:xfrm>
          <a:prstGeom prst="rect">
            <a:avLst/>
          </a:prstGeom>
          <a:noFill/>
        </p:spPr>
        <p:txBody>
          <a:bodyPr wrap="square" rtlCol="0">
            <a:spAutoFit/>
          </a:bodyPr>
          <a:lstStyle/>
          <a:p>
            <a:pPr algn="ctr"/>
            <a:r>
              <a:rPr lang="en-US" sz="2800" dirty="0">
                <a:latin typeface="Garamond" panose="02020404030301010803" pitchFamily="18" charset="0"/>
              </a:rPr>
              <a:t>VERITAS</a:t>
            </a:r>
          </a:p>
          <a:p>
            <a:pPr algn="ctr"/>
            <a:r>
              <a:rPr lang="en-US" sz="2000" dirty="0">
                <a:latin typeface="Garamond" panose="02020404030301010803" pitchFamily="18" charset="0"/>
              </a:rPr>
              <a:t>--TRUTH--</a:t>
            </a:r>
          </a:p>
        </p:txBody>
      </p:sp>
    </p:spTree>
    <p:extLst>
      <p:ext uri="{BB962C8B-B14F-4D97-AF65-F5344CB8AC3E}">
        <p14:creationId xmlns:p14="http://schemas.microsoft.com/office/powerpoint/2010/main" val="369527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EDB2-E297-A7FA-348B-22377B14D7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3D3DE-8EF3-30FD-9F68-CFA031FB17BB}"/>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8" name="Content Placeholder 7" descr="A logo of a shield with white and black flowers&#10;&#10;AI-generated content may be incorrect.">
            <a:extLst>
              <a:ext uri="{FF2B5EF4-FFF2-40B4-BE49-F238E27FC236}">
                <a16:creationId xmlns:a16="http://schemas.microsoft.com/office/drawing/2014/main" id="{4C3B2868-A153-1357-1E1E-5043A9E14658}"/>
              </a:ext>
            </a:extLst>
          </p:cNvPr>
          <p:cNvPicPr>
            <a:picLocks noGrp="1" noChangeAspect="1"/>
          </p:cNvPicPr>
          <p:nvPr>
            <p:ph idx="1"/>
          </p:nvPr>
        </p:nvPicPr>
        <p:blipFill>
          <a:blip r:embed="rId2"/>
          <a:stretch>
            <a:fillRect/>
          </a:stretch>
        </p:blipFill>
        <p:spPr>
          <a:xfrm>
            <a:off x="4637361" y="40811"/>
            <a:ext cx="2917278" cy="3803658"/>
          </a:xfrm>
          <a:prstGeom prst="rect">
            <a:avLst/>
          </a:prstGeom>
        </p:spPr>
      </p:pic>
      <p:sp>
        <p:nvSpPr>
          <p:cNvPr id="9" name="TextBox 8">
            <a:extLst>
              <a:ext uri="{FF2B5EF4-FFF2-40B4-BE49-F238E27FC236}">
                <a16:creationId xmlns:a16="http://schemas.microsoft.com/office/drawing/2014/main" id="{8CC46310-828D-1C74-5F57-C7273AF4B4F8}"/>
              </a:ext>
            </a:extLst>
          </p:cNvPr>
          <p:cNvSpPr txBox="1"/>
          <p:nvPr/>
        </p:nvSpPr>
        <p:spPr>
          <a:xfrm>
            <a:off x="1812924" y="3844469"/>
            <a:ext cx="8566152" cy="2769989"/>
          </a:xfrm>
          <a:prstGeom prst="rect">
            <a:avLst/>
          </a:prstGeom>
          <a:noFill/>
        </p:spPr>
        <p:txBody>
          <a:bodyPr wrap="square" rtlCol="0">
            <a:spAutoFit/>
          </a:bodyPr>
          <a:lstStyle/>
          <a:p>
            <a:pPr algn="ctr"/>
            <a:r>
              <a:rPr lang="en-US" dirty="0">
                <a:latin typeface="Garamond" panose="02020404030301010803" pitchFamily="18" charset="0"/>
              </a:rPr>
              <a:t>THIRD ORDER OF ST. DOMINIC</a:t>
            </a:r>
          </a:p>
          <a:p>
            <a:pPr algn="ctr"/>
            <a:r>
              <a:rPr lang="en-US" sz="2800" dirty="0">
                <a:latin typeface="Garamond" panose="02020404030301010803" pitchFamily="18" charset="0"/>
              </a:rPr>
              <a:t>S</a:t>
            </a:r>
            <a:r>
              <a:rPr lang="en-US" sz="2400" dirty="0">
                <a:latin typeface="Garamond" panose="02020404030301010803" pitchFamily="18" charset="0"/>
              </a:rPr>
              <a:t>T</a:t>
            </a:r>
            <a:r>
              <a:rPr lang="en-US" sz="2800" dirty="0">
                <a:latin typeface="Garamond" panose="02020404030301010803" pitchFamily="18" charset="0"/>
              </a:rPr>
              <a:t>. M</a:t>
            </a:r>
            <a:r>
              <a:rPr lang="en-US" sz="2400" dirty="0">
                <a:latin typeface="Garamond" panose="02020404030301010803" pitchFamily="18" charset="0"/>
              </a:rPr>
              <a:t>ARGARET</a:t>
            </a:r>
            <a:r>
              <a:rPr lang="en-US" sz="2800" dirty="0">
                <a:latin typeface="Garamond" panose="02020404030301010803" pitchFamily="18" charset="0"/>
              </a:rPr>
              <a:t> </a:t>
            </a:r>
            <a:r>
              <a:rPr lang="en-US" sz="2400" dirty="0">
                <a:latin typeface="Garamond" panose="02020404030301010803" pitchFamily="18" charset="0"/>
              </a:rPr>
              <a:t>OF </a:t>
            </a:r>
            <a:r>
              <a:rPr lang="en-US" sz="2800" dirty="0">
                <a:latin typeface="Garamond" panose="02020404030301010803" pitchFamily="18" charset="0"/>
              </a:rPr>
              <a:t>C</a:t>
            </a:r>
            <a:r>
              <a:rPr lang="en-US" sz="2400" dirty="0">
                <a:latin typeface="Garamond" panose="02020404030301010803" pitchFamily="18" charset="0"/>
              </a:rPr>
              <a:t>ASTELLO</a:t>
            </a:r>
            <a:r>
              <a:rPr lang="en-US" sz="2800" dirty="0">
                <a:latin typeface="Garamond" panose="02020404030301010803" pitchFamily="18" charset="0"/>
              </a:rPr>
              <a:t> C</a:t>
            </a:r>
            <a:r>
              <a:rPr lang="en-US" sz="2400" dirty="0">
                <a:latin typeface="Garamond" panose="02020404030301010803" pitchFamily="18" charset="0"/>
              </a:rPr>
              <a:t>HAPTER</a:t>
            </a:r>
          </a:p>
          <a:p>
            <a:pPr algn="ctr"/>
            <a:r>
              <a:rPr lang="en-US" dirty="0">
                <a:latin typeface="Garamond" panose="02020404030301010803" pitchFamily="18" charset="0"/>
              </a:rPr>
              <a:t>ST. MARK’s CATHOLIC CHURCH, BOISE</a:t>
            </a:r>
          </a:p>
          <a:p>
            <a:pPr algn="ctr"/>
            <a:r>
              <a:rPr lang="en-US" dirty="0">
                <a:latin typeface="Garamond" panose="02020404030301010803" pitchFamily="18" charset="0"/>
              </a:rPr>
              <a:t>Third Saturday of each month, 10:00 o’clock a.m.</a:t>
            </a:r>
          </a:p>
          <a:p>
            <a:pPr algn="ctr"/>
            <a:r>
              <a:rPr lang="en-US" dirty="0">
                <a:latin typeface="Garamond" panose="02020404030301010803" pitchFamily="18" charset="0"/>
                <a:hlinkClick r:id="rId3"/>
              </a:rPr>
              <a:t>www.dominicanidaho.org</a:t>
            </a:r>
            <a:r>
              <a:rPr lang="en-US" dirty="0">
                <a:latin typeface="Garamond" panose="02020404030301010803" pitchFamily="18" charset="0"/>
              </a:rPr>
              <a:t>. </a:t>
            </a:r>
            <a:r>
              <a:rPr lang="en-US" dirty="0">
                <a:latin typeface="Garamond" panose="02020404030301010803" pitchFamily="18" charset="0"/>
                <a:hlinkClick r:id="rId4"/>
              </a:rPr>
              <a:t>www.stdominicsstore.com</a:t>
            </a:r>
            <a:r>
              <a:rPr lang="en-US" dirty="0">
                <a:latin typeface="Garamond" panose="02020404030301010803" pitchFamily="18" charset="0"/>
              </a:rPr>
              <a:t> </a:t>
            </a:r>
          </a:p>
          <a:p>
            <a:pPr algn="ctr"/>
            <a:r>
              <a:rPr lang="en-US" dirty="0">
                <a:latin typeface="Garamond" panose="02020404030301010803" pitchFamily="18" charset="0"/>
              </a:rPr>
              <a:t>Mr. John C. Keenan, OP, JD</a:t>
            </a:r>
          </a:p>
          <a:p>
            <a:pPr algn="ctr"/>
            <a:r>
              <a:rPr lang="en-US" sz="2800" dirty="0">
                <a:latin typeface="Garamond" panose="02020404030301010803" pitchFamily="18" charset="0"/>
              </a:rPr>
              <a:t>208.867.6327</a:t>
            </a:r>
          </a:p>
          <a:p>
            <a:pPr algn="ctr"/>
            <a:r>
              <a:rPr lang="en-US" sz="2800" dirty="0" err="1">
                <a:latin typeface="Garamond" panose="02020404030301010803" pitchFamily="18" charset="0"/>
              </a:rPr>
              <a:t>jckeenanop@gmail.com</a:t>
            </a:r>
            <a:endParaRPr lang="en-US" sz="2800" dirty="0">
              <a:latin typeface="Garamond" panose="02020404030301010803" pitchFamily="18" charset="0"/>
            </a:endParaRPr>
          </a:p>
        </p:txBody>
      </p:sp>
    </p:spTree>
    <p:extLst>
      <p:ext uri="{BB962C8B-B14F-4D97-AF65-F5344CB8AC3E}">
        <p14:creationId xmlns:p14="http://schemas.microsoft.com/office/powerpoint/2010/main" val="375652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0E6F438B-27E1-4557-12E7-6EC1D1710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601EB-3DB7-0117-CB93-5D26C3E4A938}"/>
              </a:ext>
            </a:extLst>
          </p:cNvPr>
          <p:cNvSpPr>
            <a:spLocks noGrp="1"/>
          </p:cNvSpPr>
          <p:nvPr>
            <p:ph type="ctrTitle"/>
          </p:nvPr>
        </p:nvSpPr>
        <p:spPr>
          <a:xfrm>
            <a:off x="5498590" y="988741"/>
            <a:ext cx="5888754" cy="4880518"/>
          </a:xfrm>
          <a:noFill/>
          <a:ln>
            <a:noFill/>
          </a:ln>
        </p:spPr>
        <p:txBody>
          <a:bodyPr wrap="square">
            <a:normAutofit/>
          </a:bodyPr>
          <a:lstStyle/>
          <a:p>
            <a:pPr algn="l"/>
            <a:r>
              <a:rPr lang="en-US" sz="5400" dirty="0">
                <a:solidFill>
                  <a:schemeClr val="tx1"/>
                </a:solidFill>
                <a:latin typeface="Garamond" panose="02020404030301010803" pitchFamily="18" charset="0"/>
              </a:rPr>
              <a:t>I. Kinds of “lex”</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0E2962D-7097-34CB-B103-EE8B6B3FBC1A}"/>
              </a:ext>
            </a:extLst>
          </p:cNvPr>
          <p:cNvSpPr>
            <a:spLocks noGrp="1"/>
          </p:cNvSpPr>
          <p:nvPr>
            <p:ph type="subTitle" idx="1"/>
          </p:nvPr>
        </p:nvSpPr>
        <p:spPr>
          <a:xfrm>
            <a:off x="1438656" y="0"/>
            <a:ext cx="3215640" cy="6858000"/>
          </a:xfrm>
          <a:ln>
            <a:gradFill>
              <a:gsLst>
                <a:gs pos="92000">
                  <a:schemeClr val="bg1">
                    <a:lumMod val="50000"/>
                    <a:lumOff val="50000"/>
                  </a:schemeClr>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chor="ctr">
            <a:normAutofit/>
          </a:bodyPr>
          <a:lstStyle/>
          <a:p>
            <a:pPr algn="r">
              <a:lnSpc>
                <a:spcPct val="90000"/>
              </a:lnSpc>
            </a:pPr>
            <a:r>
              <a:rPr lang="en-US" sz="2400" dirty="0">
                <a:solidFill>
                  <a:srgbClr val="FFFFFF"/>
                </a:solidFill>
                <a:latin typeface="Garamond" panose="02020404030301010803" pitchFamily="18" charset="0"/>
              </a:rPr>
              <a:t>I.   ETERNAL LAW</a:t>
            </a:r>
          </a:p>
          <a:p>
            <a:pPr marL="457200" indent="-457200" algn="r">
              <a:lnSpc>
                <a:spcPct val="90000"/>
              </a:lnSpc>
              <a:buAutoNum type="arabicPeriod"/>
            </a:pPr>
            <a:r>
              <a:rPr lang="en-US" sz="2400" dirty="0">
                <a:solidFill>
                  <a:srgbClr val="FFFFFF"/>
                </a:solidFill>
                <a:latin typeface="Garamond" panose="02020404030301010803" pitchFamily="18" charset="0"/>
              </a:rPr>
              <a:t>II.  NATURAL LAW</a:t>
            </a:r>
          </a:p>
          <a:p>
            <a:pPr marL="457200" indent="-457200" algn="r">
              <a:lnSpc>
                <a:spcPct val="90000"/>
              </a:lnSpc>
              <a:buAutoNum type="arabicPeriod"/>
            </a:pPr>
            <a:r>
              <a:rPr lang="en-US" sz="2400" dirty="0">
                <a:solidFill>
                  <a:srgbClr val="FFFFFF"/>
                </a:solidFill>
                <a:latin typeface="Garamond" panose="02020404030301010803" pitchFamily="18" charset="0"/>
              </a:rPr>
              <a:t>III. HUMAN LAW</a:t>
            </a:r>
          </a:p>
          <a:p>
            <a:pPr marL="457200" indent="-457200" algn="r">
              <a:lnSpc>
                <a:spcPct val="90000"/>
              </a:lnSpc>
              <a:buAutoNum type="arabicPeriod"/>
            </a:pPr>
            <a:r>
              <a:rPr lang="en-US" sz="2400" dirty="0">
                <a:solidFill>
                  <a:srgbClr val="FFFFFF"/>
                </a:solidFill>
                <a:latin typeface="Garamond" panose="02020404030301010803" pitchFamily="18" charset="0"/>
              </a:rPr>
              <a:t>IV.  DIVINE LAW</a:t>
            </a:r>
          </a:p>
          <a:p>
            <a:pPr marL="457200" indent="-457200" algn="r">
              <a:lnSpc>
                <a:spcPct val="90000"/>
              </a:lnSpc>
              <a:buAutoNum type="arabicPeriod"/>
            </a:pPr>
            <a:r>
              <a:rPr lang="en-US" sz="2400" dirty="0">
                <a:solidFill>
                  <a:srgbClr val="FFFFFF"/>
                </a:solidFill>
                <a:latin typeface="Garamond" panose="02020404030301010803" pitchFamily="18" charset="0"/>
              </a:rPr>
              <a:t>V.  LAW OF THE “FOMES.”  </a:t>
            </a:r>
          </a:p>
          <a:p>
            <a:pPr marL="457200" indent="-457200" algn="r">
              <a:lnSpc>
                <a:spcPct val="90000"/>
              </a:lnSpc>
              <a:buAutoNum type="arabicPeriod"/>
            </a:pPr>
            <a:r>
              <a:rPr lang="en-US" sz="2400" dirty="0">
                <a:solidFill>
                  <a:srgbClr val="FFFFFF"/>
                </a:solidFill>
                <a:latin typeface="Garamond" panose="02020404030301010803" pitchFamily="18" charset="0"/>
              </a:rPr>
              <a:t>VI. INCLINATION TO SIN</a:t>
            </a:r>
          </a:p>
        </p:txBody>
      </p:sp>
      <p:sp>
        <p:nvSpPr>
          <p:cNvPr id="4" name="Slide Number Placeholder 3">
            <a:extLst>
              <a:ext uri="{FF2B5EF4-FFF2-40B4-BE49-F238E27FC236}">
                <a16:creationId xmlns:a16="http://schemas.microsoft.com/office/drawing/2014/main" id="{133F00E9-788C-683F-B516-940C89B1B5A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142736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86CC2FE7-CE8E-210E-65FF-51A4645EB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98210-D68C-5FE2-1FA6-9749BDCCB9FA}"/>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ETERNAL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E2E7C2D-16AD-E9F2-04F1-6519E3C2F643}"/>
              </a:ext>
            </a:extLst>
          </p:cNvPr>
          <p:cNvSpPr>
            <a:spLocks noGrp="1"/>
          </p:cNvSpPr>
          <p:nvPr>
            <p:ph type="subTitle" idx="1"/>
          </p:nvPr>
        </p:nvSpPr>
        <p:spPr>
          <a:xfrm>
            <a:off x="1438656" y="0"/>
            <a:ext cx="3215640" cy="6858000"/>
          </a:xfrm>
        </p:spPr>
        <p:txBody>
          <a:bodyPr anchor="ctr">
            <a:normAutofit/>
          </a:bodyPr>
          <a:lstStyle/>
          <a:p>
            <a:pPr lvl="1" algn="r">
              <a:lnSpc>
                <a:spcPct val="90000"/>
              </a:lnSpc>
            </a:pPr>
            <a:r>
              <a:rPr lang="en-US" sz="2300" dirty="0">
                <a:solidFill>
                  <a:srgbClr val="FFFFFF"/>
                </a:solidFill>
                <a:latin typeface="Garamond" panose="02020404030301010803" pitchFamily="18" charset="0"/>
              </a:rPr>
              <a:t>The whole world, indeed, the entire universe, is ruled by Divine Providence and Divine Reason.  The eternal law is unchangeable truth.  God is not subject to time; this kind is called the Eternal Law.  Humanity may know the law but only imperfectly. As rationale creatures, humans can learn and know the truth of God but imperfectly.  All laws be they moral, physical, or human, proceed from the eternal law. </a:t>
            </a:r>
          </a:p>
          <a:p>
            <a:pPr marL="457200" indent="-457200" algn="r">
              <a:lnSpc>
                <a:spcPct val="90000"/>
              </a:lnSpc>
              <a:buAutoNum type="arabicPeriod"/>
            </a:pPr>
            <a:endParaRPr lang="en-US" sz="11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62D4CEFE-09A3-B7E0-8537-6DA9F0322519}"/>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33050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526F6FA-1AE5-6690-9B07-269E8EA7C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FEAEC-8E0A-690D-04C5-45D809AE125A}"/>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Natural law</a:t>
            </a:r>
            <a:br>
              <a:rPr lang="en-US" sz="4800" dirty="0">
                <a:solidFill>
                  <a:schemeClr val="tx1"/>
                </a:solidFill>
                <a:latin typeface="Garamond" panose="02020404030301010803" pitchFamily="18" charset="0"/>
              </a:rPr>
            </a:br>
            <a:r>
              <a:rPr lang="en-US" sz="4800" dirty="0">
                <a:solidFill>
                  <a:schemeClr val="tx1"/>
                </a:solidFill>
                <a:latin typeface="Garamond" panose="02020404030301010803" pitchFamily="18" charset="0"/>
              </a:rPr>
              <a:t>&amp; physics</a:t>
            </a:r>
          </a:p>
        </p:txBody>
      </p:sp>
      <p:sp>
        <p:nvSpPr>
          <p:cNvPr id="9" name="Rectangle 8">
            <a:extLst>
              <a:ext uri="{FF2B5EF4-FFF2-40B4-BE49-F238E27FC236}">
                <a16:creationId xmlns:a16="http://schemas.microsoft.com/office/drawing/2014/main" id="{F1356D96-024A-19B5-F9DA-0AFB6D6C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2EC80592-C743-33DB-FF62-2A9614DB2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1107467-E80A-6AD8-1186-7A7E12581C08}"/>
              </a:ext>
            </a:extLst>
          </p:cNvPr>
          <p:cNvSpPr>
            <a:spLocks noGrp="1"/>
          </p:cNvSpPr>
          <p:nvPr>
            <p:ph type="subTitle" idx="1"/>
          </p:nvPr>
        </p:nvSpPr>
        <p:spPr>
          <a:xfrm>
            <a:off x="1438656" y="0"/>
            <a:ext cx="3215640" cy="6858000"/>
          </a:xfrm>
        </p:spPr>
        <p:txBody>
          <a:bodyPr anchor="ctr">
            <a:normAutofit/>
          </a:bodyPr>
          <a:lstStyle/>
          <a:p>
            <a:pPr lvl="1" algn="r">
              <a:lnSpc>
                <a:spcPct val="90000"/>
              </a:lnSpc>
            </a:pPr>
            <a:r>
              <a:rPr lang="en-US" sz="2800" dirty="0">
                <a:solidFill>
                  <a:srgbClr val="FFFFFF"/>
                </a:solidFill>
                <a:latin typeface="Garamond" panose="02020404030301010803" pitchFamily="18" charset="0"/>
              </a:rPr>
              <a:t>The law of physics.   The law of nature. One governs Creation, the universe, and irrational animals.  The other governs the rational beings, e.g. mankind.  </a:t>
            </a:r>
          </a:p>
          <a:p>
            <a:pPr marL="457200" indent="-457200" algn="r">
              <a:lnSpc>
                <a:spcPct val="90000"/>
              </a:lnSpc>
              <a:buAutoNum type="arabicPeriod"/>
            </a:pPr>
            <a:endParaRPr lang="en-US" sz="11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18C43F0F-AD41-257B-B115-A9F5F5797DAB}"/>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7595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5D2465F-BE88-CEE8-9870-B185978E8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A4A0D-849C-A929-037D-48AA5C7DD686}"/>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natural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F845A8B-EEEF-9721-A3BF-C1A636FF3B59}"/>
              </a:ext>
            </a:extLst>
          </p:cNvPr>
          <p:cNvSpPr>
            <a:spLocks noGrp="1"/>
          </p:cNvSpPr>
          <p:nvPr>
            <p:ph type="subTitle" idx="1"/>
          </p:nvPr>
        </p:nvSpPr>
        <p:spPr>
          <a:xfrm>
            <a:off x="1438656" y="0"/>
            <a:ext cx="3215640" cy="6858000"/>
          </a:xfrm>
        </p:spPr>
        <p:txBody>
          <a:bodyPr anchor="ctr">
            <a:normAutofit/>
          </a:bodyPr>
          <a:lstStyle/>
          <a:p>
            <a:pPr lvl="1" algn="r">
              <a:lnSpc>
                <a:spcPct val="90000"/>
              </a:lnSpc>
            </a:pPr>
            <a:endParaRPr lang="en-US" sz="1100" dirty="0">
              <a:solidFill>
                <a:srgbClr val="FFFFFF"/>
              </a:solidFill>
              <a:latin typeface="Garamond" panose="02020404030301010803" pitchFamily="18" charset="0"/>
            </a:endParaRPr>
          </a:p>
          <a:p>
            <a:pPr lvl="1" algn="r">
              <a:lnSpc>
                <a:spcPct val="90000"/>
              </a:lnSpc>
            </a:pPr>
            <a:r>
              <a:rPr lang="en-US" sz="2400" dirty="0">
                <a:solidFill>
                  <a:srgbClr val="FFFFFF"/>
                </a:solidFill>
                <a:latin typeface="Garamond" panose="02020404030301010803" pitchFamily="18" charset="0"/>
              </a:rPr>
              <a:t>The natural law proceeds from the eternal law, and is the law written on our hearts and in our minds.  St. Paul notes it Romans 2:14-15.   All of creation is ruled and measured by the eternal law, and the natural law governs rational creatures, e.g. human beings.  The natural law is based on reason and enables each person to discern what is good and what is evil.</a:t>
            </a:r>
          </a:p>
          <a:p>
            <a:pPr marL="457200" indent="-457200" algn="r">
              <a:lnSpc>
                <a:spcPct val="90000"/>
              </a:lnSpc>
              <a:buAutoNum type="arabicPeriod"/>
            </a:pPr>
            <a:endParaRPr lang="en-US" sz="11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948DF06C-B88A-B7F9-21CB-6A3A2E2A675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10611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13028A8F-11DE-8C40-5537-F28D3B6E0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087AD-C972-5A96-1D31-CB09FC98A54F}"/>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natural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665BC61-B25A-1EC5-9BB2-C7DA804FE813}"/>
              </a:ext>
            </a:extLst>
          </p:cNvPr>
          <p:cNvSpPr>
            <a:spLocks noGrp="1"/>
          </p:cNvSpPr>
          <p:nvPr>
            <p:ph type="subTitle" idx="1"/>
          </p:nvPr>
        </p:nvSpPr>
        <p:spPr>
          <a:xfrm>
            <a:off x="1438656" y="0"/>
            <a:ext cx="3215640" cy="6858000"/>
          </a:xfrm>
        </p:spPr>
        <p:txBody>
          <a:bodyPr anchor="ctr">
            <a:normAutofit/>
          </a:bodyPr>
          <a:lstStyle/>
          <a:p>
            <a:pPr lvl="1" algn="r">
              <a:lnSpc>
                <a:spcPct val="90000"/>
              </a:lnSpc>
            </a:pPr>
            <a:r>
              <a:rPr lang="en-US" sz="2200" dirty="0">
                <a:solidFill>
                  <a:srgbClr val="FFFFFF"/>
                </a:solidFill>
                <a:latin typeface="Garamond" panose="02020404030301010803" pitchFamily="18" charset="0"/>
              </a:rPr>
              <a:t>THE TEN COMMANDMENTS</a:t>
            </a:r>
          </a:p>
          <a:p>
            <a:pPr lvl="1" algn="r">
              <a:lnSpc>
                <a:spcPct val="90000"/>
              </a:lnSpc>
            </a:pPr>
            <a:r>
              <a:rPr lang="en-US" sz="2200" dirty="0">
                <a:solidFill>
                  <a:srgbClr val="FFFFFF"/>
                </a:solidFill>
                <a:latin typeface="Garamond" panose="02020404030301010803" pitchFamily="18" charset="0"/>
              </a:rPr>
              <a:t>The LORD gave Moses the 10 Commandments in the O.T., but promised in Jeremiah, “Behold … I will make a new covenant between the house of Israel … I will put my law within them and I will write it on our hearts. ”  The law is written not on stone but on “tables of human hearts.”  The power to live righteously</a:t>
            </a:r>
            <a:r>
              <a:rPr lang="en-US" dirty="0">
                <a:solidFill>
                  <a:srgbClr val="FFFFFF"/>
                </a:solidFill>
                <a:latin typeface="Garamond" panose="02020404030301010803" pitchFamily="18" charset="0"/>
              </a:rPr>
              <a:t>. </a:t>
            </a:r>
          </a:p>
          <a:p>
            <a:pPr marL="457200" indent="-457200" algn="r">
              <a:lnSpc>
                <a:spcPct val="90000"/>
              </a:lnSpc>
              <a:buAutoNum type="arabicPeriod"/>
            </a:pPr>
            <a:endParaRPr lang="en-US" sz="11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6111311C-0D3A-B988-6F8B-83F6DDE993F5}"/>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11307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EF0632D-BB59-3D14-F3BF-D3764D713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E178F-1020-3094-3786-548FC29F22AD}"/>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latin typeface="Garamond" panose="02020404030301010803" pitchFamily="18" charset="0"/>
              </a:rPr>
              <a:t>natural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24F65B-79B5-9349-0753-0F6E711A940B}"/>
              </a:ext>
            </a:extLst>
          </p:cNvPr>
          <p:cNvSpPr>
            <a:spLocks noGrp="1"/>
          </p:cNvSpPr>
          <p:nvPr>
            <p:ph type="subTitle" idx="1"/>
          </p:nvPr>
        </p:nvSpPr>
        <p:spPr>
          <a:xfrm>
            <a:off x="1438656" y="0"/>
            <a:ext cx="3215640" cy="6858000"/>
          </a:xfrm>
        </p:spPr>
        <p:txBody>
          <a:bodyPr anchor="ctr">
            <a:normAutofit/>
          </a:bodyPr>
          <a:lstStyle/>
          <a:p>
            <a:pPr lvl="1" algn="r">
              <a:lnSpc>
                <a:spcPct val="90000"/>
              </a:lnSpc>
            </a:pPr>
            <a:r>
              <a:rPr lang="en-US" sz="2400" dirty="0">
                <a:solidFill>
                  <a:srgbClr val="FFFFFF"/>
                </a:solidFill>
                <a:latin typeface="Garamond" panose="02020404030301010803" pitchFamily="18" charset="0"/>
              </a:rPr>
              <a:t>In his pure state, mankind’s natural inclination is to act in accordance with reason; and acts of virtue are ordained from the natural law.  The natural law is a part of us, yet where the exercise of right reason has been hindered by sin due to concupiscence or other passions, the natural law in the human heart can be blotted out. </a:t>
            </a:r>
          </a:p>
          <a:p>
            <a:pPr marL="457200" indent="-457200" algn="r">
              <a:lnSpc>
                <a:spcPct val="90000"/>
              </a:lnSpc>
              <a:buAutoNum type="arabicPeriod"/>
            </a:pPr>
            <a:endParaRPr lang="en-US" sz="13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DA4D9F6C-7D0A-179F-9A83-027F5EE2F91A}"/>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8</a:t>
            </a:fld>
            <a:endParaRPr lang="en-US"/>
          </a:p>
        </p:txBody>
      </p:sp>
    </p:spTree>
    <p:extLst>
      <p:ext uri="{BB962C8B-B14F-4D97-AF65-F5344CB8AC3E}">
        <p14:creationId xmlns:p14="http://schemas.microsoft.com/office/powerpoint/2010/main" val="19293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FAAA0C1-9DE0-F5C3-BBB4-E9200FE6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446E4-28D0-387F-3A11-38BBC820FB19}"/>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latin typeface="Garamond" panose="02020404030301010803" pitchFamily="18" charset="0"/>
              </a:rPr>
              <a:t>human LAW</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219A263-3E51-D40A-7C2F-E74DC38C36FC}"/>
              </a:ext>
            </a:extLst>
          </p:cNvPr>
          <p:cNvSpPr>
            <a:spLocks noGrp="1"/>
          </p:cNvSpPr>
          <p:nvPr>
            <p:ph type="subTitle" idx="1"/>
          </p:nvPr>
        </p:nvSpPr>
        <p:spPr>
          <a:xfrm>
            <a:off x="1438656" y="0"/>
            <a:ext cx="3215640" cy="6858000"/>
          </a:xfrm>
        </p:spPr>
        <p:txBody>
          <a:bodyPr anchor="ctr">
            <a:normAutofit/>
          </a:bodyPr>
          <a:lstStyle/>
          <a:p>
            <a:pPr lvl="1" algn="r">
              <a:lnSpc>
                <a:spcPct val="90000"/>
              </a:lnSpc>
            </a:pPr>
            <a:r>
              <a:rPr lang="en-US" dirty="0">
                <a:solidFill>
                  <a:srgbClr val="FFFFFF"/>
                </a:solidFill>
                <a:latin typeface="Garamond" panose="02020404030301010803" pitchFamily="18" charset="0"/>
              </a:rPr>
              <a:t>Human law is ordained to the common good in the temporal order.  St. Thomas noted that human laws have the nature of law, “in so far as it partakes of right reason.”  Where it deviates from right reason, it is unjust and is not law but violence.  </a:t>
            </a:r>
          </a:p>
          <a:p>
            <a:pPr lvl="1" algn="r">
              <a:lnSpc>
                <a:spcPct val="90000"/>
              </a:lnSpc>
            </a:pPr>
            <a:r>
              <a:rPr lang="en-US" dirty="0">
                <a:solidFill>
                  <a:srgbClr val="FFFFFF"/>
                </a:solidFill>
                <a:latin typeface="Garamond" panose="02020404030301010803" pitchFamily="18" charset="0"/>
              </a:rPr>
              <a:t>Laws are unjust in two ways: (1) contrary to human good, e.g., burdensome, arbitrary, </a:t>
            </a:r>
            <a:r>
              <a:rPr lang="en-US" i="1" dirty="0">
                <a:solidFill>
                  <a:srgbClr val="FFFFFF"/>
                </a:solidFill>
                <a:latin typeface="Garamond" panose="02020404030301010803" pitchFamily="18" charset="0"/>
              </a:rPr>
              <a:t>ultra vires</a:t>
            </a:r>
            <a:r>
              <a:rPr lang="en-US" dirty="0">
                <a:solidFill>
                  <a:srgbClr val="FFFFFF"/>
                </a:solidFill>
                <a:latin typeface="Garamond" panose="02020404030301010803" pitchFamily="18" charset="0"/>
              </a:rPr>
              <a:t>, or for the tyrant a source of cupidity or vainglory; and (2) it can be contrary to the Divine good, e.g., laws that induce atheism, idolatry, blasphemy, etc. </a:t>
            </a:r>
          </a:p>
          <a:p>
            <a:pPr marL="457200" indent="-457200" algn="r">
              <a:lnSpc>
                <a:spcPct val="90000"/>
              </a:lnSpc>
              <a:buAutoNum type="arabicPeriod"/>
            </a:pPr>
            <a:endParaRPr lang="en-US" sz="1000" dirty="0">
              <a:solidFill>
                <a:srgbClr val="FFFFFF"/>
              </a:solidFill>
              <a:latin typeface="Garamond" panose="02020404030301010803" pitchFamily="18" charset="0"/>
            </a:endParaRPr>
          </a:p>
        </p:txBody>
      </p:sp>
      <p:sp>
        <p:nvSpPr>
          <p:cNvPr id="4" name="Slide Number Placeholder 3">
            <a:extLst>
              <a:ext uri="{FF2B5EF4-FFF2-40B4-BE49-F238E27FC236}">
                <a16:creationId xmlns:a16="http://schemas.microsoft.com/office/drawing/2014/main" id="{4E1239C5-A1E4-FEBE-50C7-5CBC078AFE95}"/>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30808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49616</TotalTime>
  <Words>1833</Words>
  <Application>Microsoft Macintosh PowerPoint</Application>
  <PresentationFormat>Widescreen</PresentationFormat>
  <Paragraphs>111</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Garamond</vt:lpstr>
      <vt:lpstr>Gill Sans MT</vt:lpstr>
      <vt:lpstr>Parcel</vt:lpstr>
      <vt:lpstr>The natural law</vt:lpstr>
      <vt:lpstr>The natural law</vt:lpstr>
      <vt:lpstr>I. Kinds of “lex”</vt:lpstr>
      <vt:lpstr>ETERNAL LAW</vt:lpstr>
      <vt:lpstr>Natural law &amp; physics</vt:lpstr>
      <vt:lpstr>natural LAW</vt:lpstr>
      <vt:lpstr>natural LAW</vt:lpstr>
      <vt:lpstr>natural LAW</vt:lpstr>
      <vt:lpstr>human LAW</vt:lpstr>
      <vt:lpstr>human LAW</vt:lpstr>
      <vt:lpstr>human LAW</vt:lpstr>
      <vt:lpstr>human LAW</vt:lpstr>
      <vt:lpstr>Divine LAW</vt:lpstr>
      <vt:lpstr>Inclination to sin</vt:lpstr>
      <vt:lpstr>Effects of law</vt:lpstr>
      <vt:lpstr>The natural law</vt:lpstr>
      <vt:lpstr>The natural law</vt:lpstr>
      <vt:lpstr>The natural law</vt:lpstr>
      <vt:lpstr>The natural law</vt:lpstr>
      <vt:lpstr>The natural law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Keenan</dc:creator>
  <cp:lastModifiedBy>John Keenan</cp:lastModifiedBy>
  <cp:revision>25</cp:revision>
  <dcterms:created xsi:type="dcterms:W3CDTF">2026-05-04T20:23:01Z</dcterms:created>
  <dcterms:modified xsi:type="dcterms:W3CDTF">2026-06-09T03:47:59Z</dcterms:modified>
</cp:coreProperties>
</file>